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74"/>
  </p:notesMasterIdLst>
  <p:handoutMasterIdLst>
    <p:handoutMasterId r:id="rId75"/>
  </p:handoutMasterIdLst>
  <p:sldIdLst>
    <p:sldId id="861" r:id="rId2"/>
    <p:sldId id="798" r:id="rId3"/>
    <p:sldId id="764" r:id="rId4"/>
    <p:sldId id="765" r:id="rId5"/>
    <p:sldId id="800" r:id="rId6"/>
    <p:sldId id="766" r:id="rId7"/>
    <p:sldId id="768" r:id="rId8"/>
    <p:sldId id="769" r:id="rId9"/>
    <p:sldId id="830" r:id="rId10"/>
    <p:sldId id="886" r:id="rId11"/>
    <p:sldId id="887" r:id="rId12"/>
    <p:sldId id="832" r:id="rId13"/>
    <p:sldId id="833" r:id="rId14"/>
    <p:sldId id="834" r:id="rId15"/>
    <p:sldId id="835" r:id="rId16"/>
    <p:sldId id="888" r:id="rId17"/>
    <p:sldId id="889" r:id="rId18"/>
    <p:sldId id="838" r:id="rId19"/>
    <p:sldId id="841" r:id="rId20"/>
    <p:sldId id="772" r:id="rId21"/>
    <p:sldId id="860" r:id="rId22"/>
    <p:sldId id="775" r:id="rId23"/>
    <p:sldId id="776" r:id="rId24"/>
    <p:sldId id="774" r:id="rId25"/>
    <p:sldId id="842" r:id="rId26"/>
    <p:sldId id="843" r:id="rId27"/>
    <p:sldId id="777" r:id="rId28"/>
    <p:sldId id="811" r:id="rId29"/>
    <p:sldId id="844" r:id="rId30"/>
    <p:sldId id="845" r:id="rId31"/>
    <p:sldId id="846" r:id="rId32"/>
    <p:sldId id="847" r:id="rId33"/>
    <p:sldId id="848" r:id="rId34"/>
    <p:sldId id="849" r:id="rId35"/>
    <p:sldId id="850" r:id="rId36"/>
    <p:sldId id="851" r:id="rId37"/>
    <p:sldId id="852" r:id="rId38"/>
    <p:sldId id="853" r:id="rId39"/>
    <p:sldId id="812" r:id="rId40"/>
    <p:sldId id="807" r:id="rId41"/>
    <p:sldId id="854" r:id="rId42"/>
    <p:sldId id="855" r:id="rId43"/>
    <p:sldId id="856" r:id="rId44"/>
    <p:sldId id="857" r:id="rId45"/>
    <p:sldId id="858" r:id="rId46"/>
    <p:sldId id="859" r:id="rId47"/>
    <p:sldId id="813" r:id="rId48"/>
    <p:sldId id="550" r:id="rId49"/>
    <p:sldId id="862" r:id="rId50"/>
    <p:sldId id="863" r:id="rId51"/>
    <p:sldId id="864" r:id="rId52"/>
    <p:sldId id="865" r:id="rId53"/>
    <p:sldId id="866" r:id="rId54"/>
    <p:sldId id="867" r:id="rId55"/>
    <p:sldId id="868" r:id="rId56"/>
    <p:sldId id="869" r:id="rId57"/>
    <p:sldId id="870" r:id="rId58"/>
    <p:sldId id="871" r:id="rId59"/>
    <p:sldId id="872" r:id="rId60"/>
    <p:sldId id="873" r:id="rId61"/>
    <p:sldId id="874" r:id="rId62"/>
    <p:sldId id="875" r:id="rId63"/>
    <p:sldId id="876" r:id="rId64"/>
    <p:sldId id="877" r:id="rId65"/>
    <p:sldId id="878" r:id="rId66"/>
    <p:sldId id="879" r:id="rId67"/>
    <p:sldId id="880" r:id="rId68"/>
    <p:sldId id="881" r:id="rId69"/>
    <p:sldId id="882" r:id="rId70"/>
    <p:sldId id="883" r:id="rId71"/>
    <p:sldId id="884" r:id="rId72"/>
    <p:sldId id="885" r:id="rId73"/>
  </p:sldIdLst>
  <p:sldSz cx="9144000" cy="5143500" type="screen16x9"/>
  <p:notesSz cx="6811963" cy="9942513"/>
  <p:defaultTextStyle>
    <a:defPPr>
      <a:defRPr lang="en-US"/>
    </a:defPPr>
    <a:lvl1pPr marL="0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7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73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60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46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32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19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05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92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pos="2676" userDrawn="1">
          <p15:clr>
            <a:srgbClr val="A4A3A4"/>
          </p15:clr>
        </p15:guide>
        <p15:guide id="4" pos="4649" userDrawn="1">
          <p15:clr>
            <a:srgbClr val="A4A3A4"/>
          </p15:clr>
        </p15:guide>
        <p15:guide id="5" orient="horz" pos="2641" userDrawn="1">
          <p15:clr>
            <a:srgbClr val="A4A3A4"/>
          </p15:clr>
        </p15:guide>
        <p15:guide id="6" pos="3107" userDrawn="1">
          <p15:clr>
            <a:srgbClr val="A4A3A4"/>
          </p15:clr>
        </p15:guide>
        <p15:guide id="7" pos="1746" userDrawn="1">
          <p15:clr>
            <a:srgbClr val="A4A3A4"/>
          </p15:clr>
        </p15:guide>
        <p15:guide id="8" orient="horz" pos="9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 Lefebvre" initials="Lefebvr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480"/>
    <a:srgbClr val="65676A"/>
    <a:srgbClr val="3CDCC8"/>
    <a:srgbClr val="E1C8B4"/>
    <a:srgbClr val="9396AB"/>
    <a:srgbClr val="E5E5E5"/>
    <a:srgbClr val="650A57"/>
    <a:srgbClr val="E8E8EA"/>
    <a:srgbClr val="DDDDD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9336" autoAdjust="0"/>
  </p:normalViewPr>
  <p:slideViewPr>
    <p:cSldViewPr showGuides="1">
      <p:cViewPr varScale="1">
        <p:scale>
          <a:sx n="105" d="100"/>
          <a:sy n="105" d="100"/>
        </p:scale>
        <p:origin x="78" y="78"/>
      </p:cViewPr>
      <p:guideLst>
        <p:guide orient="horz" pos="1620"/>
        <p:guide orient="horz" pos="781"/>
        <p:guide pos="2676"/>
        <p:guide pos="4649"/>
        <p:guide orient="horz" pos="2641"/>
        <p:guide pos="3107"/>
        <p:guide pos="1746"/>
        <p:guide orient="horz" pos="9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3014"/>
    </p:cViewPr>
  </p:sorterViewPr>
  <p:notesViewPr>
    <p:cSldViewPr showGuides="1">
      <p:cViewPr>
        <p:scale>
          <a:sx n="123" d="100"/>
          <a:sy n="123" d="100"/>
        </p:scale>
        <p:origin x="1410" y="-2202"/>
      </p:cViewPr>
      <p:guideLst>
        <p:guide orient="horz" pos="2880"/>
        <p:guide pos="2160"/>
        <p:guide orient="horz" pos="3132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499291281056066E-2"/>
          <c:w val="1"/>
          <c:h val="0.885287966681300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D9-415C-A73A-4342966B28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D9-415C-A73A-4342966B28E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D9-415C-A73A-4342966B28E6}"/>
              </c:ext>
            </c:extLst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Entreprises</c:v>
                </c:pt>
                <c:pt idx="1">
                  <c:v>Santé</c:v>
                </c:pt>
                <c:pt idx="2">
                  <c:v>Education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D9-415C-A73A-4342966B2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499291281056066E-2"/>
          <c:w val="1"/>
          <c:h val="0.885287966681300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2C-444F-B822-BDD3C29C7B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2C-444F-B822-BDD3C29C7B0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2C-444F-B822-BDD3C29C7B03}"/>
              </c:ext>
            </c:extLst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Entreprises</c:v>
                </c:pt>
                <c:pt idx="1">
                  <c:v>Santé</c:v>
                </c:pt>
                <c:pt idx="2">
                  <c:v>Education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2C-444F-B822-BDD3C29C7B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499291281056066E-2"/>
          <c:w val="1"/>
          <c:h val="0.885287966681300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4-4041-A34C-9A2A9DA7702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4-4041-A34C-9A2A9DA770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D4-4041-A34C-9A2A9DA77023}"/>
              </c:ext>
            </c:extLst>
          </c:dPt>
          <c:cat>
            <c:strRef>
              <c:f>Feuil1!$A$2:$A$4</c:f>
              <c:strCache>
                <c:ptCount val="3"/>
                <c:pt idx="0">
                  <c:v>Entreprises</c:v>
                </c:pt>
                <c:pt idx="1">
                  <c:v>Santé</c:v>
                </c:pt>
                <c:pt idx="2">
                  <c:v>Education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D4-4041-A34C-9A2A9DA77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noFill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005058122812067E-2"/>
          <c:w val="1"/>
          <c:h val="0.94366197183098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182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1-A954-417A-9296-40434344DE7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3-A954-417A-9296-40434344DE7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4-A954-417A-9296-40434344DE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954-417A-9296-40434344DE78}"/>
              </c:ext>
            </c:extLst>
          </c:dPt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508</c:v>
                </c:pt>
                <c:pt idx="1">
                  <c:v>700</c:v>
                </c:pt>
                <c:pt idx="2">
                  <c:v>721</c:v>
                </c:pt>
                <c:pt idx="3">
                  <c:v>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54-417A-9296-40434344D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897320256"/>
        <c:axId val="-897328416"/>
      </c:barChart>
      <c:catAx>
        <c:axId val="-89732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2284">
            <a:solidFill>
              <a:schemeClr val="tx1"/>
            </a:solidFill>
            <a:prstDash val="solid"/>
          </a:ln>
        </c:spPr>
        <c:crossAx val="-897328416"/>
        <c:crosses val="autoZero"/>
        <c:auto val="1"/>
        <c:lblAlgn val="ctr"/>
        <c:lblOffset val="100"/>
        <c:tickMarkSkip val="1"/>
        <c:noMultiLvlLbl val="0"/>
      </c:catAx>
      <c:valAx>
        <c:axId val="-897328416"/>
        <c:scaling>
          <c:orientation val="minMax"/>
          <c:max val="85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851">
            <a:noFill/>
          </a:ln>
        </c:spPr>
        <c:crossAx val="-897320256"/>
        <c:crosses val="autoZero"/>
        <c:crossBetween val="between"/>
      </c:valAx>
      <c:spPr>
        <a:noFill/>
        <a:ln w="182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13552258580631E-2"/>
          <c:y val="3.4923296328626653E-2"/>
          <c:w val="0.95545314900153611"/>
          <c:h val="0.94366197183098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182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1-D95C-490B-BEF0-61BFEDE79EF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3-D95C-490B-BEF0-61BFEDE79EF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4-D95C-490B-BEF0-61BFEDE79EF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95C-490B-BEF0-61BFEDE79EF5}"/>
              </c:ext>
            </c:extLst>
          </c:dPt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3.34</c:v>
                </c:pt>
                <c:pt idx="1">
                  <c:v>4.5999999999999996</c:v>
                </c:pt>
                <c:pt idx="2">
                  <c:v>4.7699999999999996</c:v>
                </c:pt>
                <c:pt idx="3">
                  <c:v>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5C-490B-BEF0-61BFEDE79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897327328"/>
        <c:axId val="-897326784"/>
      </c:barChart>
      <c:catAx>
        <c:axId val="-897327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2284">
            <a:solidFill>
              <a:schemeClr val="tx1"/>
            </a:solidFill>
            <a:prstDash val="solid"/>
          </a:ln>
        </c:spPr>
        <c:crossAx val="-897326784"/>
        <c:crosses val="autoZero"/>
        <c:auto val="1"/>
        <c:lblAlgn val="ctr"/>
        <c:lblOffset val="100"/>
        <c:tickMarkSkip val="1"/>
        <c:noMultiLvlLbl val="0"/>
      </c:catAx>
      <c:valAx>
        <c:axId val="-897326784"/>
        <c:scaling>
          <c:orientation val="minMax"/>
          <c:max val="6"/>
          <c:min val="0"/>
        </c:scaling>
        <c:delete val="0"/>
        <c:axPos val="l"/>
        <c:numFmt formatCode="0.00" sourceLinked="1"/>
        <c:majorTickMark val="none"/>
        <c:minorTickMark val="none"/>
        <c:tickLblPos val="none"/>
        <c:spPr>
          <a:ln w="6851">
            <a:noFill/>
          </a:ln>
        </c:spPr>
        <c:crossAx val="-897327328"/>
        <c:crosses val="autoZero"/>
        <c:crossBetween val="between"/>
      </c:valAx>
      <c:spPr>
        <a:noFill/>
        <a:ln w="182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LGO/Net income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B85-4C67-8C6E-20F1CBF6AA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5B85-4C67-8C6E-20F1CBF6AA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85-4C67-8C6E-20F1CBF6AA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5-4C67-8C6E-20F1CBF6AA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85-4C67-8C6E-20F1CBF6AA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5-4C67-8C6E-20F1CBF6AA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85-4C67-8C6E-20F1CBF6AAD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123%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85-4C67-8C6E-20F1CBF6A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FY 2014</c:v>
                </c:pt>
                <c:pt idx="1">
                  <c:v> FY 2015</c:v>
                </c:pt>
                <c:pt idx="2">
                  <c:v>FY 2016</c:v>
                </c:pt>
                <c:pt idx="3">
                  <c:v>FY 2017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123</c:v>
                </c:pt>
                <c:pt idx="1">
                  <c:v>98</c:v>
                </c:pt>
                <c:pt idx="2">
                  <c:v>93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85-4C67-8C6E-20F1CBF6A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319168"/>
        <c:axId val="-897323520"/>
      </c:barChart>
      <c:catAx>
        <c:axId val="-89731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fr-FR"/>
          </a:p>
        </c:txPr>
        <c:crossAx val="-897323520"/>
        <c:crosses val="autoZero"/>
        <c:auto val="1"/>
        <c:lblAlgn val="ctr"/>
        <c:lblOffset val="100"/>
        <c:noMultiLvlLbl val="0"/>
      </c:catAx>
      <c:valAx>
        <c:axId val="-897323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crossAx val="-8973191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21143804153066E-2"/>
          <c:y val="0"/>
          <c:w val="0.90303988813590763"/>
          <c:h val="0.7780167412160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Dividende (€)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0ED-4760-A4C2-CC1CA1D9BC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7DB-498C-B997-7E3AE0B6A3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DB-498C-B997-7E3AE0B6A3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7DB-498C-B997-7E3AE0B6A346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2,75 € </a:t>
                    </a:r>
                    <a:r>
                      <a:rPr lang="en-US" strike="noStrike" baseline="30000" dirty="0"/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D-4760-A4C2-CC1CA1D9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Feuil1!$B$3:$E$3</c:f>
              <c:strCache>
                <c:ptCount val="4"/>
                <c:pt idx="0">
                  <c:v>FY 2014</c:v>
                </c:pt>
                <c:pt idx="1">
                  <c:v>FY 2015 </c:v>
                </c:pt>
                <c:pt idx="2">
                  <c:v>FY 2016</c:v>
                </c:pt>
                <c:pt idx="3">
                  <c:v>FY 2017</c:v>
                </c:pt>
              </c:strCache>
            </c:strRef>
          </c:cat>
          <c:val>
            <c:numRef>
              <c:f>Feuil1!$B$4:$E$4</c:f>
              <c:numCache>
                <c:formatCode>#,##0.00\ "€"</c:formatCode>
                <c:ptCount val="4"/>
                <c:pt idx="0">
                  <c:v>1.8</c:v>
                </c:pt>
                <c:pt idx="1">
                  <c:v>2.2000000000000002</c:v>
                </c:pt>
                <c:pt idx="2">
                  <c:v>2.4</c:v>
                </c:pt>
                <c:pt idx="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2E-42BD-8791-DE043CA90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321344"/>
        <c:axId val="-897332224"/>
      </c:barChart>
      <c:lineChart>
        <c:grouping val="standard"/>
        <c:varyColors val="0"/>
        <c:ser>
          <c:idx val="1"/>
          <c:order val="1"/>
          <c:tx>
            <c:strRef>
              <c:f>Feuil1!$A$5</c:f>
              <c:strCache>
                <c:ptCount val="1"/>
                <c:pt idx="0">
                  <c:v>Taux de distribution aVANT (%)</c:v>
                </c:pt>
              </c:strCache>
            </c:strRef>
          </c:tx>
          <c:spPr>
            <a:ln>
              <a:solidFill>
                <a:srgbClr val="65676A"/>
              </a:solidFill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3-D22E-42BD-8791-DE043CA90C9C}"/>
              </c:ext>
            </c:extLst>
          </c:dPt>
          <c:dLbls>
            <c:dLbl>
              <c:idx val="0"/>
              <c:layout>
                <c:manualLayout>
                  <c:x val="-2.3154848046309694E-2"/>
                  <c:y val="-4.5133984854053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E-42BD-8791-DE043CA90C9C}"/>
                </c:ext>
              </c:extLst>
            </c:dLbl>
            <c:dLbl>
              <c:idx val="1"/>
              <c:layout>
                <c:manualLayout>
                  <c:x val="-2.7013997927972933E-2"/>
                  <c:y val="3.4938885838265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E-42BD-8791-DE043CA90C9C}"/>
                </c:ext>
              </c:extLst>
            </c:dLbl>
            <c:dLbl>
              <c:idx val="2"/>
              <c:layout>
                <c:manualLayout>
                  <c:x val="-3.1708002714209226E-2"/>
                  <c:y val="-2.836419536151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E-42BD-8791-DE043CA90C9C}"/>
                </c:ext>
              </c:extLst>
            </c:dLbl>
            <c:dLbl>
              <c:idx val="3"/>
              <c:layout>
                <c:manualLayout>
                  <c:x val="-3.8591413410516161E-2"/>
                  <c:y val="-5.2656315663062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2E-42BD-8791-DE043CA90C9C}"/>
                </c:ext>
              </c:extLst>
            </c:dLbl>
            <c:dLbl>
              <c:idx val="4"/>
              <c:layout>
                <c:manualLayout>
                  <c:x val="-3.4732272069464547E-2"/>
                  <c:y val="-5.265631566306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2E-42BD-8791-DE043CA90C9C}"/>
                </c:ext>
              </c:extLst>
            </c:dLbl>
            <c:dLbl>
              <c:idx val="5"/>
              <c:layout>
                <c:manualLayout>
                  <c:x val="-3.8591413410516161E-2"/>
                  <c:y val="-5.6417481067566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2E-42BD-8791-DE043CA90C9C}"/>
                </c:ext>
              </c:extLst>
            </c:dLbl>
            <c:dLbl>
              <c:idx val="6"/>
              <c:layout>
                <c:manualLayout>
                  <c:x val="-2.3154848046309694E-2"/>
                  <c:y val="3.385048864054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2E-42BD-8791-DE043CA90C9C}"/>
                </c:ext>
              </c:extLst>
            </c:dLbl>
            <c:dLbl>
              <c:idx val="7"/>
              <c:layout>
                <c:manualLayout>
                  <c:x val="-2.8943560057887119E-2"/>
                  <c:y val="-5.2656315663062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2E-42BD-8791-DE043CA90C9C}"/>
                </c:ext>
              </c:extLst>
            </c:dLbl>
            <c:dLbl>
              <c:idx val="8"/>
              <c:layout>
                <c:manualLayout>
                  <c:x val="-3.0873172837318857E-2"/>
                  <c:y val="-9.7881533937466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2E-42BD-8791-DE043CA90C9C}"/>
                </c:ext>
              </c:extLst>
            </c:dLbl>
            <c:dLbl>
              <c:idx val="9"/>
              <c:layout>
                <c:manualLayout>
                  <c:x val="-2.3154848046309694E-2"/>
                  <c:y val="-5.641748106756681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2E-42BD-8791-DE043CA90C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Feuil1!$B$3:$E$3</c:f>
              <c:strCache>
                <c:ptCount val="4"/>
                <c:pt idx="0">
                  <c:v>FY 2014</c:v>
                </c:pt>
                <c:pt idx="1">
                  <c:v>FY 2015 </c:v>
                </c:pt>
                <c:pt idx="2">
                  <c:v>FY 2016</c:v>
                </c:pt>
                <c:pt idx="3">
                  <c:v>FY 2017</c:v>
                </c:pt>
              </c:strCache>
            </c:strRef>
          </c:cat>
          <c:val>
            <c:numRef>
              <c:f>Feuil1!$B$5:$E$5</c:f>
              <c:numCache>
                <c:formatCode>0%</c:formatCode>
                <c:ptCount val="4"/>
                <c:pt idx="0">
                  <c:v>0.55727554179566563</c:v>
                </c:pt>
                <c:pt idx="1">
                  <c:v>0.47826086956521746</c:v>
                </c:pt>
                <c:pt idx="2">
                  <c:v>0.57007125890736343</c:v>
                </c:pt>
                <c:pt idx="3">
                  <c:v>0.56701030927835061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D22E-42BD-8791-DE043CA90C9C}"/>
            </c:ext>
          </c:extLst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Taux de distribution apres (%)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242548813438359E-2"/>
                  <c:y val="5.2790808579847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ED-4760-A4C2-CC1CA1D9B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ED-4760-A4C2-CC1CA1D9BCF6}"/>
                </c:ext>
              </c:extLst>
            </c:dLbl>
            <c:dLbl>
              <c:idx val="2"/>
              <c:layout>
                <c:manualLayout>
                  <c:x val="-3.1754676254110277E-2"/>
                  <c:y val="3.8393315330798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ED-4760-A4C2-CC1CA1D9BCF6}"/>
                </c:ext>
              </c:extLst>
            </c:dLbl>
            <c:dLbl>
              <c:idx val="3"/>
              <c:layout>
                <c:manualLayout>
                  <c:x val="-4.2339568338813707E-2"/>
                  <c:y val="-2.87949864980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ED-4760-A4C2-CC1CA1D9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Feuil1!$B$3:$E$3</c:f>
              <c:strCache>
                <c:ptCount val="4"/>
                <c:pt idx="0">
                  <c:v>FY 2014</c:v>
                </c:pt>
                <c:pt idx="1">
                  <c:v>FY 2015 </c:v>
                </c:pt>
                <c:pt idx="2">
                  <c:v>FY 2016</c:v>
                </c:pt>
                <c:pt idx="3">
                  <c:v>FY 2017</c:v>
                </c:pt>
              </c:strCache>
            </c:strRef>
          </c:cat>
          <c:val>
            <c:numRef>
              <c:f>Feuil1!$B$6:$E$6</c:f>
              <c:numCache>
                <c:formatCode>0%</c:formatCode>
                <c:ptCount val="4"/>
                <c:pt idx="0">
                  <c:v>0.53892215568862278</c:v>
                </c:pt>
                <c:pt idx="1">
                  <c:v>0.47826086956521746</c:v>
                </c:pt>
                <c:pt idx="2">
                  <c:v>0.50314465408805031</c:v>
                </c:pt>
                <c:pt idx="3">
                  <c:v>0.4981884057971015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0ED-4760-A4C2-CC1CA1D9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97330048"/>
        <c:axId val="-897343104"/>
      </c:lineChart>
      <c:catAx>
        <c:axId val="-89732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fr-FR"/>
          </a:p>
        </c:txPr>
        <c:crossAx val="-897332224"/>
        <c:crosses val="autoZero"/>
        <c:auto val="1"/>
        <c:lblAlgn val="ctr"/>
        <c:lblOffset val="100"/>
        <c:noMultiLvlLbl val="0"/>
      </c:catAx>
      <c:valAx>
        <c:axId val="-897332224"/>
        <c:scaling>
          <c:orientation val="minMax"/>
          <c:max val="5"/>
        </c:scaling>
        <c:delete val="0"/>
        <c:axPos val="l"/>
        <c:numFmt formatCode="#,##0\ &quot;€&quot;" sourceLinked="0"/>
        <c:majorTickMark val="none"/>
        <c:minorTickMark val="none"/>
        <c:tickLblPos val="none"/>
        <c:spPr>
          <a:ln>
            <a:noFill/>
          </a:ln>
        </c:spPr>
        <c:crossAx val="-897321344"/>
        <c:crosses val="autoZero"/>
        <c:crossBetween val="between"/>
        <c:majorUnit val="1"/>
      </c:valAx>
      <c:valAx>
        <c:axId val="-897343104"/>
        <c:scaling>
          <c:orientation val="minMax"/>
          <c:max val="0.70000000000000007"/>
          <c:min val="-0.2"/>
        </c:scaling>
        <c:delete val="0"/>
        <c:axPos val="r"/>
        <c:numFmt formatCode="0%" sourceLinked="1"/>
        <c:majorTickMark val="none"/>
        <c:minorTickMark val="none"/>
        <c:tickLblPos val="none"/>
        <c:crossAx val="-897330048"/>
        <c:crosses val="max"/>
        <c:crossBetween val="between"/>
      </c:valAx>
      <c:catAx>
        <c:axId val="-89733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973431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12-442C-A9C2-413BBDC1309C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12-442C-A9C2-413BBDC1309C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12-442C-A9C2-413BBDC1309C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12-442C-A9C2-413BBDC1309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C12-442C-A9C2-413BBDC1309C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C12-442C-A9C2-413BBDC130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C12-442C-A9C2-413BBDC1309C}"/>
              </c:ext>
            </c:extLst>
          </c:dPt>
          <c:cat>
            <c:strRef>
              <c:f>Feuil1!$A$2:$A$8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39.6</c:v>
                </c:pt>
                <c:pt idx="1">
                  <c:v>0.9</c:v>
                </c:pt>
                <c:pt idx="2">
                  <c:v>2</c:v>
                </c:pt>
                <c:pt idx="3">
                  <c:v>5</c:v>
                </c:pt>
                <c:pt idx="4">
                  <c:v>14.2</c:v>
                </c:pt>
                <c:pt idx="5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12-442C-A9C2-413BBDC13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B3-4632-8894-B3C957F708C3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B3-4632-8894-B3C957F708C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B3-4632-8894-B3C957F70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B3-4632-8894-B3C957F708C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B3-4632-8894-B3C957F708C3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7B3-4632-8894-B3C957F70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7B3-4632-8894-B3C957F708C3}"/>
              </c:ext>
            </c:extLst>
          </c:dPt>
          <c:cat>
            <c:strRef>
              <c:f>Feuil1!$A$2:$A$8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54.8</c:v>
                </c:pt>
                <c:pt idx="1">
                  <c:v>1</c:v>
                </c:pt>
                <c:pt idx="2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B3-4632-8894-B3C957F70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0.29656</cdr:x>
      <cdr:y>0.11888</cdr:y>
    </cdr:from>
    <cdr:to>
      <cdr:x>0.46542</cdr:x>
      <cdr:y>0.18207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9704" y="277928"/>
          <a:ext cx="586303" cy="1477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 type="none" w="sm" len="sm"/>
              <a:tailEnd type="none" w="sm" len="sm"/>
            </a14:hiddenLine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08187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16373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24560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32746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040932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449119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857305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265492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fontAlgn="auto" hangingPunct="0">
            <a:lnSpc>
              <a:spcPct val="8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1200" b="1" dirty="0">
              <a:solidFill>
                <a:srgbClr val="65676A"/>
              </a:solidFill>
              <a:latin typeface="Arial"/>
            </a:rPr>
            <a:t>€700m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0.84351</cdr:x>
      <cdr:y>0.10727</cdr:y>
    </cdr:from>
    <cdr:to>
      <cdr:x>0.99612</cdr:x>
      <cdr:y>0.17068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289420" y="464156"/>
          <a:ext cx="1318822" cy="2743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50" noProof="0" dirty="0">
              <a:solidFill>
                <a:schemeClr val="accent4">
                  <a:lumMod val="75000"/>
                </a:schemeClr>
              </a:solidFill>
            </a:rPr>
            <a:t>As published </a:t>
          </a:r>
          <a:br>
            <a:rPr lang="en-US" sz="1050" noProof="0" dirty="0">
              <a:solidFill>
                <a:schemeClr val="accent4">
                  <a:lumMod val="75000"/>
                </a:schemeClr>
              </a:solidFill>
            </a:rPr>
          </a:br>
          <a:endParaRPr lang="en-US" sz="1050" noProof="0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0.89152</cdr:x>
      <cdr:y>0</cdr:y>
    </cdr:from>
    <cdr:to>
      <cdr:x>1</cdr:x>
      <cdr:y>0.77953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7704347" y="0"/>
          <a:ext cx="937431" cy="33730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1400" noProof="0" dirty="0">
            <a:solidFill>
              <a:schemeClr val="accent4">
                <a:lumMod val="75000"/>
              </a:schemeClr>
            </a:solidFill>
          </a:endParaRPr>
        </a:p>
        <a:p xmlns:a="http://schemas.openxmlformats.org/drawingml/2006/main">
          <a:pPr algn="r"/>
          <a:endParaRPr lang="en-US" sz="1400" dirty="0">
            <a:solidFill>
              <a:schemeClr val="accent4">
                <a:lumMod val="75000"/>
              </a:schemeClr>
            </a:solidFill>
          </a:endParaRPr>
        </a:p>
        <a:p xmlns:a="http://schemas.openxmlformats.org/drawingml/2006/main">
          <a:pPr algn="r"/>
          <a:r>
            <a:rPr lang="en-US" noProof="0" dirty="0">
              <a:solidFill>
                <a:srgbClr val="65676A"/>
              </a:solidFill>
            </a:rPr>
            <a:t>As published </a:t>
          </a:r>
          <a:br>
            <a:rPr lang="en-US" noProof="0" dirty="0">
              <a:solidFill>
                <a:srgbClr val="65676A"/>
              </a:solidFill>
            </a:rPr>
          </a:br>
          <a:endParaRPr lang="en-US" noProof="0" dirty="0">
            <a:solidFill>
              <a:srgbClr val="65676A"/>
            </a:solidFill>
          </a:endParaRPr>
        </a:p>
      </cdr:txBody>
    </cdr:sp>
  </cdr:relSizeAnchor>
  <cdr:relSizeAnchor xmlns:cdr="http://schemas.openxmlformats.org/drawingml/2006/chartDrawing">
    <cdr:from>
      <cdr:x>0.84569</cdr:x>
      <cdr:y>0.14715</cdr:y>
    </cdr:from>
    <cdr:to>
      <cdr:x>1</cdr:x>
      <cdr:y>0.28846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7308304" y="636722"/>
          <a:ext cx="1333475" cy="611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r"/>
          <a:r>
            <a:rPr lang="en-US" sz="1100" dirty="0">
              <a:solidFill>
                <a:schemeClr val="accent1"/>
              </a:solidFill>
            </a:rPr>
            <a:t>Before non-recurring* items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22/01/2018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22/01/2018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87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73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60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46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932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19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05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92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89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114" indent="-2861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90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706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624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539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454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370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288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56D69A-3D50-594C-84CC-FBEF0598702B}" type="slidenum">
              <a:rPr lang="en-GB" sz="1200">
                <a:solidFill>
                  <a:srgbClr val="000000"/>
                </a:solidFill>
              </a:rPr>
              <a:pPr/>
              <a:t>18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8287" cy="3724275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4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114" indent="-2861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90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706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624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539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454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370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288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56D69A-3D50-594C-84CC-FBEF0598702B}" type="slidenum">
              <a:rPr lang="en-GB" sz="1200">
                <a:solidFill>
                  <a:srgbClr val="000000"/>
                </a:solidFill>
              </a:rPr>
              <a:pPr/>
              <a:t>21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8287" cy="3724275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2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84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4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Changement du texte presque en entier+ chiffre OG de 3% à 2,5%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53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 C</a:t>
            </a:r>
            <a:r>
              <a:rPr lang="fr-FR" dirty="0" err="1"/>
              <a:t>hangement</a:t>
            </a:r>
            <a:r>
              <a:rPr lang="fr-FR" dirty="0"/>
              <a:t> du texte </a:t>
            </a:r>
            <a:r>
              <a:rPr lang="en-US" sz="1100" dirty="0">
                <a:solidFill>
                  <a:schemeClr val="accent2"/>
                </a:solidFill>
                <a:latin typeface="Arial"/>
              </a:rPr>
              <a:t>The Group maintains its medium-term objectives</a:t>
            </a:r>
            <a:r>
              <a:rPr lang="en-US" sz="1100" baseline="0" dirty="0">
                <a:solidFill>
                  <a:schemeClr val="accent2"/>
                </a:solidFill>
                <a:latin typeface="Arial"/>
              </a:rPr>
              <a:t> to </a:t>
            </a:r>
          </a:p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accent2"/>
              </a:solidFill>
              <a:latin typeface="Arial"/>
            </a:endParaRPr>
          </a:p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Confident in the future with, </a:t>
            </a:r>
          </a:p>
          <a:p>
            <a:pPr marL="589162" lvl="1" indent="-180975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further significant outsourcing potential and growth in developing economies</a:t>
            </a:r>
          </a:p>
          <a:p>
            <a:pPr marL="589162" lvl="1" indent="-180975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strong potential of our new segment organization</a:t>
            </a:r>
          </a:p>
          <a:p>
            <a:pPr marL="589162" lvl="1" indent="-180975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increased M&amp;A activities </a:t>
            </a:r>
          </a:p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54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70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851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9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64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77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74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41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38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2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86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05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71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566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8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68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 </a:t>
            </a:r>
            <a:r>
              <a:rPr lang="en-AU" dirty="0" err="1"/>
              <a:t>Changement</a:t>
            </a:r>
            <a:r>
              <a:rPr lang="en-AU" dirty="0"/>
              <a:t> </a:t>
            </a:r>
            <a:r>
              <a:rPr lang="en-AU" dirty="0" err="1"/>
              <a:t>depuis</a:t>
            </a:r>
            <a:r>
              <a:rPr lang="en-AU" dirty="0"/>
              <a:t> envoi </a:t>
            </a:r>
            <a:r>
              <a:rPr lang="en-AU" dirty="0" err="1"/>
              <a:t>en</a:t>
            </a:r>
            <a:r>
              <a:rPr lang="en-AU" dirty="0"/>
              <a:t> Trad:</a:t>
            </a:r>
          </a:p>
          <a:p>
            <a:r>
              <a:rPr lang="en-US" dirty="0"/>
              <a:t>Non</a:t>
            </a:r>
            <a:r>
              <a:rPr lang="en-US" baseline="0" dirty="0"/>
              <a:t> recurring = 99 net on taxes (vs 91)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6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50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7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8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Combined Annual Shareholders' Meeting - January 23, 2018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702000"/>
            <a:ext cx="1472701" cy="63135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1557339"/>
            <a:ext cx="4332287" cy="1522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3161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1219200"/>
            <a:ext cx="6496050" cy="3549650"/>
          </a:xfrm>
          <a:solidFill>
            <a:schemeClr val="bg2"/>
          </a:solidFill>
        </p:spPr>
        <p:txBody>
          <a:bodyPr lIns="309600" tIns="309600" rIns="309600" bIns="30960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TextBox 11"/>
          <p:cNvSpPr txBox="1"/>
          <p:nvPr userDrawn="1"/>
        </p:nvSpPr>
        <p:spPr>
          <a:xfrm>
            <a:off x="471489" y="298206"/>
            <a:ext cx="6764808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2400" b="1" noProof="0" dirty="0">
                <a:solidFill>
                  <a:schemeClr val="accent1"/>
                </a:solidFill>
              </a:rPr>
              <a:t>Forward-looking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1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7450"/>
            <a:ext cx="8204400" cy="35813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10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8000"/>
            <a:ext cx="8204400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8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88000"/>
            <a:ext cx="4024312" cy="35877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53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88000"/>
            <a:ext cx="4024312" cy="35877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3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599" y="1188000"/>
            <a:ext cx="2631964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3254992" y="1188000"/>
            <a:ext cx="2631600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6043614" y="1188000"/>
            <a:ext cx="2631600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81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texts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1599" y="1188000"/>
            <a:ext cx="2631964" cy="87969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254992" y="1188000"/>
            <a:ext cx="2631600" cy="87969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043614" y="1188000"/>
            <a:ext cx="2631600" cy="87969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71599" y="2139702"/>
            <a:ext cx="2629410" cy="2572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260035" y="2139702"/>
            <a:ext cx="2622141" cy="2572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050943" y="2139702"/>
            <a:ext cx="2624271" cy="2572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</p:spTree>
    <p:extLst>
      <p:ext uri="{BB962C8B-B14F-4D97-AF65-F5344CB8AC3E}">
        <p14:creationId xmlns:p14="http://schemas.microsoft.com/office/powerpoint/2010/main" val="30376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7" y="1187999"/>
            <a:ext cx="8205787" cy="172347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71488" y="3039802"/>
            <a:ext cx="8205787" cy="1726726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3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" y="1220400"/>
            <a:ext cx="8204400" cy="3549600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08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8764" y="1249200"/>
            <a:ext cx="8149936" cy="3488400"/>
          </a:xfrm>
          <a:ln w="57150">
            <a:solidFill>
              <a:schemeClr val="accent1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02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1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7647"/>
            <a:ext cx="3592800" cy="114286"/>
          </a:xfrm>
        </p:spPr>
        <p:txBody>
          <a:bodyPr/>
          <a:lstStyle/>
          <a:p>
            <a:r>
              <a:rPr lang="en-US"/>
              <a:t>Combined Annual Shareholders' Meeting - January 23, 2018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7647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1557339"/>
            <a:ext cx="4332287" cy="1522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4200" y="895350"/>
            <a:ext cx="1618213" cy="3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8764" y="1249200"/>
            <a:ext cx="8149936" cy="3488400"/>
          </a:xfrm>
          <a:solidFill>
            <a:schemeClr val="bg2"/>
          </a:solidFill>
          <a:ln w="57150">
            <a:solidFill>
              <a:schemeClr val="bg2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79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0400" y="1249200"/>
            <a:ext cx="8150400" cy="3488400"/>
          </a:xfrm>
          <a:ln w="57150">
            <a:solidFill>
              <a:schemeClr val="bg2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4024800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1600" y="3077819"/>
            <a:ext cx="4024200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85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6040" y="1240631"/>
            <a:ext cx="4145360" cy="3506629"/>
          </a:xfrm>
          <a:noFill/>
          <a:ln w="38100">
            <a:solidFill>
              <a:schemeClr val="accent2"/>
            </a:solidFill>
            <a:miter lim="800000"/>
          </a:ln>
        </p:spPr>
        <p:txBody>
          <a:bodyPr lIns="144000" tIns="828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30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2151" y="1240631"/>
            <a:ext cx="4163850" cy="3506400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54800" tIns="900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8282DC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2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7" y="1219200"/>
            <a:ext cx="4024800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654800" y="1219200"/>
            <a:ext cx="4024800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71486" y="3085331"/>
            <a:ext cx="4024800" cy="168351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654800" y="3085331"/>
            <a:ext cx="4024800" cy="168351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75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2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9200"/>
            <a:ext cx="3592800" cy="114286"/>
          </a:xfrm>
        </p:spPr>
        <p:txBody>
          <a:bodyPr/>
          <a:lstStyle/>
          <a:p>
            <a:r>
              <a:rPr lang="en-US"/>
              <a:t>Combined Annual Shareholders' Meeting - January 23, 2018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9200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702000"/>
            <a:ext cx="1472701" cy="63135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2740025"/>
            <a:ext cx="4332287" cy="1522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6238" y="1565631"/>
            <a:ext cx="2059011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52320" y="1633049"/>
            <a:ext cx="139541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In partnership with:</a:t>
            </a:r>
            <a:endParaRPr lang="en-AU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3076" y="1219199"/>
            <a:ext cx="2630487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3077" y="3085519"/>
            <a:ext cx="2630486" cy="168333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257551" y="1219199"/>
            <a:ext cx="263207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257551" y="3085519"/>
            <a:ext cx="2632073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040437" y="1219198"/>
            <a:ext cx="2631587" cy="169227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040437" y="3085519"/>
            <a:ext cx="2631587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82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8204400" cy="354964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16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3405187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0" y="1219200"/>
            <a:ext cx="4645024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0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3405187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8282DC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8282DC"/>
                </a:solidFill>
              </a:defRPr>
            </a:lvl3pPr>
            <a:lvl4pPr>
              <a:defRPr>
                <a:solidFill>
                  <a:srgbClr val="8282DC"/>
                </a:solidFill>
              </a:defRPr>
            </a:lvl4pPr>
            <a:lvl5pPr>
              <a:defRPr>
                <a:solidFill>
                  <a:srgbClr val="8282DC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0" y="1219200"/>
            <a:ext cx="4645024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00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4489450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200"/>
            <a:ext cx="1702800" cy="1520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5" y="1220400"/>
            <a:ext cx="1702800" cy="1522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1475"/>
            <a:ext cx="1082678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15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4489450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8282DC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8282DC"/>
                </a:solidFill>
              </a:defRPr>
            </a:lvl3pPr>
            <a:lvl4pPr>
              <a:defRPr>
                <a:solidFill>
                  <a:srgbClr val="8282DC"/>
                </a:solidFill>
              </a:defRPr>
            </a:lvl4pPr>
            <a:lvl5pPr>
              <a:defRPr>
                <a:solidFill>
                  <a:srgbClr val="8282DC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200"/>
            <a:ext cx="1702800" cy="1520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5" y="1220400"/>
            <a:ext cx="1702800" cy="1522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1475"/>
            <a:ext cx="1082678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59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0" y="1219200"/>
            <a:ext cx="8204400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88000" y="3248025"/>
            <a:ext cx="3089275" cy="1520825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7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0" y="1219200"/>
            <a:ext cx="8204400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600" y="1219200"/>
            <a:ext cx="3089275" cy="1520825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89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2300" y="1220398"/>
            <a:ext cx="1693108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984168" y="3081600"/>
            <a:ext cx="1693107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5043" y="1220398"/>
            <a:ext cx="2167200" cy="354845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794001" y="1220398"/>
            <a:ext cx="2166938" cy="354845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5127044" y="1220398"/>
            <a:ext cx="1692856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5127044" y="3079749"/>
            <a:ext cx="1692856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6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817777" y="1724026"/>
            <a:ext cx="3859498" cy="3044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2315" y="1724025"/>
            <a:ext cx="2011362" cy="304482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649251" y="1724026"/>
            <a:ext cx="2012951" cy="3044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1488" y="1363578"/>
            <a:ext cx="4190715" cy="19376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817777" y="1363578"/>
            <a:ext cx="3859497" cy="19376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[Chart title]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1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9200"/>
            <a:ext cx="3592800" cy="114286"/>
          </a:xfrm>
        </p:spPr>
        <p:txBody>
          <a:bodyPr/>
          <a:lstStyle/>
          <a:p>
            <a:r>
              <a:rPr lang="en-US"/>
              <a:t>Combined Annual Shareholders' Meeting - January 23, 2018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9200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702000"/>
            <a:ext cx="1472701" cy="63135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1557339"/>
            <a:ext cx="4332287" cy="1014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[Thank you]</a:t>
            </a:r>
          </a:p>
        </p:txBody>
      </p:sp>
    </p:spTree>
    <p:extLst>
      <p:ext uri="{BB962C8B-B14F-4D97-AF65-F5344CB8AC3E}">
        <p14:creationId xmlns:p14="http://schemas.microsoft.com/office/powerpoint/2010/main" val="30192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79096"/>
            <a:ext cx="8205786" cy="54493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71489" y="1887674"/>
            <a:ext cx="8205786" cy="288117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62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7" y="1219200"/>
            <a:ext cx="8205787" cy="13525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471488" y="2741379"/>
            <a:ext cx="4181475" cy="2027471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4805363" y="2741379"/>
            <a:ext cx="3871911" cy="2027471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8" y="1219200"/>
            <a:ext cx="4024312" cy="3549650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200" i="1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7549"/>
            <a:ext cx="3714750" cy="297280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3" y="1220399"/>
            <a:ext cx="1546225" cy="15965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sz="11500" noProof="0" dirty="0">
                <a:solidFill>
                  <a:schemeClr val="bg1"/>
                </a:solidFill>
              </a:rPr>
              <a:t>“”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7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8" y="1219200"/>
            <a:ext cx="4024312" cy="3549650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200" i="1" baseline="0">
                <a:solidFill>
                  <a:srgbClr val="8282DC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7549"/>
            <a:ext cx="3714750" cy="297280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3" y="1220399"/>
            <a:ext cx="1546225" cy="15965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sz="11500" noProof="0" dirty="0">
                <a:solidFill>
                  <a:schemeClr val="bg1"/>
                </a:solidFill>
              </a:rPr>
              <a:t>“”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87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1487" y="1219200"/>
            <a:ext cx="2322513" cy="3549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878" y="1895475"/>
            <a:ext cx="2012950" cy="21939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953391" y="1219201"/>
            <a:ext cx="5722497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68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7274283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7" y="302400"/>
            <a:ext cx="7275513" cy="406800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747000" y="371474"/>
            <a:ext cx="928688" cy="55489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[Logo]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5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8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31501"/>
            <a:ext cx="9144000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7" tIns="40818" rIns="81637" bIns="40818"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>
            <a:off x="0" y="4353948"/>
            <a:ext cx="9144000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7" tIns="40818" rIns="81637" bIns="40818"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/ Colou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the icon to </a:t>
            </a:r>
            <a:r>
              <a:rPr lang="en-US" noProof="0" dirty="0"/>
              <a:t>choose</a:t>
            </a:r>
            <a:r>
              <a:rPr lang="en-AU" dirty="0"/>
              <a:t> your own image </a:t>
            </a:r>
            <a:br>
              <a:rPr lang="en-AU" dirty="0"/>
            </a:br>
            <a:r>
              <a:rPr lang="en-AU" dirty="0"/>
              <a:t>or select this placeholder to fill with a </a:t>
            </a:r>
            <a:r>
              <a:rPr lang="en-AU" dirty="0" err="1"/>
              <a:t>color</a:t>
            </a:r>
            <a:r>
              <a:rPr lang="en-AU" dirty="0"/>
              <a:t>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9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 or 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200"/>
            <a:ext cx="2786061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9" y="267494"/>
            <a:ext cx="8204400" cy="442119"/>
          </a:xfrm>
        </p:spPr>
        <p:txBody>
          <a:bodyPr>
            <a:noAutofit/>
          </a:bodyPr>
          <a:lstStyle>
            <a:lvl1pPr marL="539750" indent="-539750">
              <a:buClr>
                <a:schemeClr val="accent2"/>
              </a:buClr>
              <a:buFont typeface="+mj-lt"/>
              <a:buAutoNum type="arabicPeriod"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413125" y="1219200"/>
            <a:ext cx="5262764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5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Image-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Clr>
                <a:schemeClr val="accent2"/>
              </a:buClr>
              <a:buFont typeface="+mj-lt"/>
              <a:buNone/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0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-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Combined Annual Shareholders' Meeting - January 23, 2018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7450"/>
            <a:ext cx="8204400" cy="35813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6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52962" y="1188000"/>
            <a:ext cx="4023037" cy="3582000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4024800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1600" y="3077819"/>
            <a:ext cx="4024200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ntent-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8000"/>
            <a:ext cx="8204400" cy="3580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8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179930"/>
            <a:ext cx="8316000" cy="139182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7" y="2571750"/>
            <a:ext cx="2724151" cy="172878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buClr>
                <a:srgbClr val="FF3333"/>
              </a:buClr>
              <a:defRPr/>
            </a:pPr>
            <a:fld id="{B7F77CBB-327B-4617-AF2B-C7C483288223}" type="slidenum">
              <a:rPr lang="en-US">
                <a:solidFill>
                  <a:srgbClr val="000000"/>
                </a:solidFill>
              </a:rPr>
              <a:pPr>
                <a:buClr>
                  <a:srgbClr val="FF3333"/>
                </a:buClr>
                <a:defRPr/>
              </a:pPr>
              <a:t>‹N°›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8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2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57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702000"/>
            <a:ext cx="1472701" cy="63135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1557339"/>
            <a:ext cx="4332287" cy="1522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30684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-brand Option 1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7647"/>
            <a:ext cx="3592800" cy="114286"/>
          </a:xfrm>
        </p:spPr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7647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1557339"/>
            <a:ext cx="4332287" cy="1522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4200" y="895350"/>
            <a:ext cx="1618213" cy="3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15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-brand Option 2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9200"/>
            <a:ext cx="3592800" cy="114286"/>
          </a:xfrm>
        </p:spPr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9200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702000"/>
            <a:ext cx="1472701" cy="63135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2740025"/>
            <a:ext cx="4332287" cy="1522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6238" y="1565631"/>
            <a:ext cx="2059011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52320" y="1633049"/>
            <a:ext cx="139541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dirty="0">
                <a:solidFill>
                  <a:srgbClr val="7F7F7F"/>
                </a:solidFill>
              </a:rPr>
              <a:t>In partnership with:</a:t>
            </a:r>
            <a:endParaRPr lang="en-A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9200"/>
            <a:ext cx="3592800" cy="114286"/>
          </a:xfrm>
        </p:spPr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9200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702000"/>
            <a:ext cx="1472701" cy="63135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3" y="1557339"/>
            <a:ext cx="4332287" cy="101441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[Thank you]</a:t>
            </a:r>
          </a:p>
        </p:txBody>
      </p:sp>
    </p:spTree>
    <p:extLst>
      <p:ext uri="{BB962C8B-B14F-4D97-AF65-F5344CB8AC3E}">
        <p14:creationId xmlns:p14="http://schemas.microsoft.com/office/powerpoint/2010/main" val="34452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488" y="266400"/>
            <a:ext cx="8205787" cy="53860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3200" b="1" dirty="0">
                <a:solidFill>
                  <a:srgbClr val="2A295C"/>
                </a:solidFill>
              </a:rPr>
              <a:t>Appendices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2560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1219200"/>
            <a:ext cx="6496050" cy="3549650"/>
          </a:xfrm>
          <a:solidFill>
            <a:schemeClr val="bg2"/>
          </a:solidFill>
        </p:spPr>
        <p:txBody>
          <a:bodyPr lIns="309600" tIns="309600" rIns="309600" bIns="30960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TextBox 11"/>
          <p:cNvSpPr txBox="1"/>
          <p:nvPr userDrawn="1"/>
        </p:nvSpPr>
        <p:spPr>
          <a:xfrm>
            <a:off x="471489" y="298206"/>
            <a:ext cx="6764808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2400" b="1" dirty="0">
                <a:solidFill>
                  <a:srgbClr val="2A295C"/>
                </a:solidFill>
              </a:rPr>
              <a:t>Forward-looking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898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7450"/>
            <a:ext cx="8204400" cy="35813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8000"/>
            <a:ext cx="8204400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88000"/>
            <a:ext cx="4024312" cy="35877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88000"/>
            <a:ext cx="4024312" cy="35877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599" y="1188000"/>
            <a:ext cx="2631964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3254992" y="1188000"/>
            <a:ext cx="2631600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6043614" y="1188000"/>
            <a:ext cx="2631600" cy="358085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3texts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1599" y="1188000"/>
            <a:ext cx="2631964" cy="87969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254992" y="1188000"/>
            <a:ext cx="2631600" cy="87969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043614" y="1188000"/>
            <a:ext cx="2631600" cy="87969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71599" y="2139702"/>
            <a:ext cx="2629410" cy="2572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260035" y="2139702"/>
            <a:ext cx="2622141" cy="2572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050943" y="2139702"/>
            <a:ext cx="2624271" cy="2572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</p:spTree>
    <p:extLst>
      <p:ext uri="{BB962C8B-B14F-4D97-AF65-F5344CB8AC3E}">
        <p14:creationId xmlns:p14="http://schemas.microsoft.com/office/powerpoint/2010/main" val="21197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,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8282DC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9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7" y="1187999"/>
            <a:ext cx="8205787" cy="172347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71488" y="3039802"/>
            <a:ext cx="8205787" cy="1726726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" y="1220400"/>
            <a:ext cx="8204400" cy="3549600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8764" y="1249200"/>
            <a:ext cx="8149936" cy="3488400"/>
          </a:xfrm>
          <a:ln w="57150">
            <a:solidFill>
              <a:schemeClr val="accent1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8764" y="1249200"/>
            <a:ext cx="8149936" cy="3488400"/>
          </a:xfrm>
          <a:solidFill>
            <a:schemeClr val="bg2"/>
          </a:solidFill>
          <a:ln w="57150">
            <a:solidFill>
              <a:schemeClr val="bg2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0400" y="1249200"/>
            <a:ext cx="8150400" cy="3488400"/>
          </a:xfrm>
          <a:ln w="57150">
            <a:solidFill>
              <a:schemeClr val="bg2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6400"/>
            <a:ext cx="185737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1" y="2066400"/>
            <a:ext cx="185589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6400"/>
            <a:ext cx="18576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4024800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1600" y="3077819"/>
            <a:ext cx="4024200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6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6040" y="1240631"/>
            <a:ext cx="4145360" cy="3506629"/>
          </a:xfrm>
          <a:noFill/>
          <a:ln w="38100">
            <a:solidFill>
              <a:schemeClr val="accent2"/>
            </a:solidFill>
            <a:miter lim="800000"/>
          </a:ln>
        </p:spPr>
        <p:txBody>
          <a:bodyPr lIns="144000" tIns="828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2151" y="1240631"/>
            <a:ext cx="4163850" cy="3506400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54800" tIns="900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[Chapters]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8282DC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7" y="1219200"/>
            <a:ext cx="4024800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654800" y="1219200"/>
            <a:ext cx="4024800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71486" y="3085331"/>
            <a:ext cx="4024800" cy="168351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654800" y="3085331"/>
            <a:ext cx="4024800" cy="168351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3076" y="1219199"/>
            <a:ext cx="2630487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3077" y="3085519"/>
            <a:ext cx="2630486" cy="168333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257551" y="1219199"/>
            <a:ext cx="2632074" cy="1692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257551" y="3085519"/>
            <a:ext cx="2632073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040437" y="1219198"/>
            <a:ext cx="2631587" cy="169227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040437" y="3085519"/>
            <a:ext cx="2631587" cy="169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8204400" cy="354964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3405187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0" y="1219200"/>
            <a:ext cx="4645024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ntent &amp;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3405187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8282DC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8282DC"/>
                </a:solidFill>
              </a:defRPr>
            </a:lvl3pPr>
            <a:lvl4pPr>
              <a:defRPr>
                <a:solidFill>
                  <a:srgbClr val="8282DC"/>
                </a:solidFill>
              </a:defRPr>
            </a:lvl4pPr>
            <a:lvl5pPr>
              <a:defRPr>
                <a:solidFill>
                  <a:srgbClr val="8282DC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0" y="1219200"/>
            <a:ext cx="4645024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4489450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200"/>
            <a:ext cx="1702800" cy="1520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5" y="1220400"/>
            <a:ext cx="1702800" cy="1522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1475"/>
            <a:ext cx="1082678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ntent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4489450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8282DC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8282DC"/>
                </a:solidFill>
              </a:defRPr>
            </a:lvl3pPr>
            <a:lvl4pPr>
              <a:defRPr>
                <a:solidFill>
                  <a:srgbClr val="8282DC"/>
                </a:solidFill>
              </a:defRPr>
            </a:lvl4pPr>
            <a:lvl5pPr>
              <a:defRPr>
                <a:solidFill>
                  <a:srgbClr val="8282DC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200"/>
            <a:ext cx="1702800" cy="1520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5" y="1220400"/>
            <a:ext cx="1702800" cy="1522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1475"/>
            <a:ext cx="1082678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0" y="1219200"/>
            <a:ext cx="8204400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88000" y="3248025"/>
            <a:ext cx="3089275" cy="1520825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488" y="266400"/>
            <a:ext cx="8205787" cy="53860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3200" b="1" noProof="0" dirty="0">
                <a:solidFill>
                  <a:schemeClr val="accent1"/>
                </a:solidFill>
              </a:rPr>
              <a:t>Appendices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16005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0" y="1219200"/>
            <a:ext cx="8204400" cy="35496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600" y="1219200"/>
            <a:ext cx="3089275" cy="1520825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2300" y="1220398"/>
            <a:ext cx="1693108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984168" y="3081600"/>
            <a:ext cx="1693107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5043" y="1220398"/>
            <a:ext cx="2167200" cy="354845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794001" y="1220398"/>
            <a:ext cx="2166938" cy="354845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5127044" y="1220398"/>
            <a:ext cx="1692856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5127044" y="3079749"/>
            <a:ext cx="1692856" cy="1692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817777" y="1724026"/>
            <a:ext cx="3859498" cy="3044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2315" y="1724025"/>
            <a:ext cx="2011362" cy="304482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649251" y="1724026"/>
            <a:ext cx="2012951" cy="304482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1488" y="1363578"/>
            <a:ext cx="4190715" cy="19376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817777" y="1363578"/>
            <a:ext cx="3859497" cy="19376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[Chart title]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79096"/>
            <a:ext cx="8205786" cy="54493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71489" y="1887674"/>
            <a:ext cx="8205786" cy="288117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7" y="1219200"/>
            <a:ext cx="8205787" cy="13525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471488" y="2741379"/>
            <a:ext cx="4181475" cy="2027471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4805363" y="2741379"/>
            <a:ext cx="3871911" cy="2027471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8" y="1219200"/>
            <a:ext cx="4024312" cy="3549650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200" i="1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7549"/>
            <a:ext cx="3714750" cy="297280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3" y="1220399"/>
            <a:ext cx="1546225" cy="15965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1500" dirty="0">
                <a:solidFill>
                  <a:srgbClr val="FFFFFF"/>
                </a:solidFill>
              </a:rPr>
              <a:t>“”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8" y="1219200"/>
            <a:ext cx="4024312" cy="3549650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200" i="1" baseline="0">
                <a:solidFill>
                  <a:srgbClr val="8282DC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7549"/>
            <a:ext cx="3714750" cy="297280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3" y="1220399"/>
            <a:ext cx="1546225" cy="15965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1500" dirty="0">
                <a:solidFill>
                  <a:srgbClr val="FFFFFF"/>
                </a:solidFill>
              </a:rPr>
              <a:t>“”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8204400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1487" y="1219200"/>
            <a:ext cx="2322513" cy="3549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878" y="1895475"/>
            <a:ext cx="2012950" cy="21939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953391" y="1219201"/>
            <a:ext cx="5722497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200"/>
            <a:ext cx="7274283" cy="21717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7" y="302400"/>
            <a:ext cx="7275513" cy="406800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747000" y="371474"/>
            <a:ext cx="928688" cy="55489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[Logo]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2A295C"/>
                </a:solidFill>
              </a:rPr>
              <a:t>Combined Annual Shareholders' Meeting - January 23, 2018</a:t>
            </a:r>
            <a:endParaRPr lang="en-US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‹N°›</a:t>
            </a:fld>
            <a:endParaRPr lang="en-AU" dirty="0">
              <a:solidFill>
                <a:srgbClr val="2A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364185"/>
            <a:ext cx="8205787" cy="40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188000"/>
            <a:ext cx="8205786" cy="3416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00" y="4840002"/>
            <a:ext cx="3592800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 dirty="0"/>
              <a:t>Combined Annual Shareholders' Meeting - January 23, 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30" y="4840002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4757216"/>
            <a:ext cx="9144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  <p:sldLayoutId id="2147484043" r:id="rId36"/>
    <p:sldLayoutId id="2147484044" r:id="rId37"/>
    <p:sldLayoutId id="2147484045" r:id="rId38"/>
    <p:sldLayoutId id="2147484046" r:id="rId39"/>
    <p:sldLayoutId id="2147484047" r:id="rId40"/>
    <p:sldLayoutId id="2147484048" r:id="rId41"/>
    <p:sldLayoutId id="2147484049" r:id="rId42"/>
    <p:sldLayoutId id="2147484050" r:id="rId43"/>
    <p:sldLayoutId id="2147484051" r:id="rId44"/>
    <p:sldLayoutId id="2147484052" r:id="rId45"/>
    <p:sldLayoutId id="2147484053" r:id="rId46"/>
    <p:sldLayoutId id="2147484054" r:id="rId47"/>
    <p:sldLayoutId id="2147484055" r:id="rId48"/>
    <p:sldLayoutId id="2147484056" r:id="rId49"/>
    <p:sldLayoutId id="2147484057" r:id="rId50"/>
    <p:sldLayoutId id="2147484058" r:id="rId51"/>
    <p:sldLayoutId id="2147484059" r:id="rId52"/>
    <p:sldLayoutId id="2147484060" r:id="rId53"/>
    <p:sldLayoutId id="2147484061" r:id="rId54"/>
    <p:sldLayoutId id="2147484062" r:id="rId55"/>
    <p:sldLayoutId id="2147484063" r:id="rId56"/>
    <p:sldLayoutId id="2147484064" r:id="rId57"/>
    <p:sldLayoutId id="2147483958" r:id="rId58"/>
    <p:sldLayoutId id="2147483959" r:id="rId59"/>
    <p:sldLayoutId id="2147483960" r:id="rId60"/>
    <p:sldLayoutId id="2147483961" r:id="rId61"/>
    <p:sldLayoutId id="2147483966" r:id="rId62"/>
    <p:sldLayoutId id="2147483967" r:id="rId63"/>
    <p:sldLayoutId id="2147483968" r:id="rId64"/>
    <p:sldLayoutId id="2147483969" r:id="rId65"/>
    <p:sldLayoutId id="2147483970" r:id="rId66"/>
    <p:sldLayoutId id="2147483971" r:id="rId67"/>
    <p:sldLayoutId id="2147483972" r:id="rId68"/>
    <p:sldLayoutId id="2147483973" r:id="rId69"/>
    <p:sldLayoutId id="2147483974" r:id="rId70"/>
    <p:sldLayoutId id="2147483975" r:id="rId71"/>
    <p:sldLayoutId id="2147483976" r:id="rId72"/>
    <p:sldLayoutId id="2147483977" r:id="rId73"/>
    <p:sldLayoutId id="2147483978" r:id="rId74"/>
    <p:sldLayoutId id="2147483979" r:id="rId75"/>
    <p:sldLayoutId id="2147483980" r:id="rId76"/>
    <p:sldLayoutId id="2147483981" r:id="rId77"/>
    <p:sldLayoutId id="2147483982" r:id="rId78"/>
    <p:sldLayoutId id="2147483983" r:id="rId79"/>
    <p:sldLayoutId id="2147483984" r:id="rId80"/>
    <p:sldLayoutId id="2147483985" r:id="rId81"/>
    <p:sldLayoutId id="2147483986" r:id="rId82"/>
    <p:sldLayoutId id="2147483987" r:id="rId83"/>
    <p:sldLayoutId id="2147483988" r:id="rId84"/>
    <p:sldLayoutId id="2147483989" r:id="rId85"/>
    <p:sldLayoutId id="2147483990" r:id="rId86"/>
    <p:sldLayoutId id="2147483991" r:id="rId87"/>
    <p:sldLayoutId id="2147483992" r:id="rId88"/>
    <p:sldLayoutId id="2147483993" r:id="rId89"/>
    <p:sldLayoutId id="2147483994" r:id="rId90"/>
    <p:sldLayoutId id="2147483995" r:id="rId91"/>
    <p:sldLayoutId id="2147483996" r:id="rId92"/>
    <p:sldLayoutId id="2147483997" r:id="rId93"/>
    <p:sldLayoutId id="2147483998" r:id="rId94"/>
    <p:sldLayoutId id="2147483999" r:id="rId95"/>
    <p:sldLayoutId id="2147484000" r:id="rId96"/>
    <p:sldLayoutId id="2147484001" r:id="rId97"/>
    <p:sldLayoutId id="2147484002" r:id="rId98"/>
    <p:sldLayoutId id="2147484003" r:id="rId9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dt="0"/>
  <p:txStyles>
    <p:titleStyle>
      <a:lvl1pPr algn="l" defTabSz="816373" rtl="0" eaLnBrk="1" latinLnBrk="0" hangingPunct="1"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816373" rtl="0" eaLnBrk="1" latinLnBrk="0" hangingPunct="1">
        <a:spcBef>
          <a:spcPts val="6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3538" indent="-187325" algn="l" defTabSz="816373" rtl="0" eaLnBrk="1" latinLnBrk="0" hangingPunct="1">
        <a:spcBef>
          <a:spcPts val="300"/>
        </a:spcBef>
        <a:spcAft>
          <a:spcPts val="0"/>
        </a:spcAft>
        <a:buClr>
          <a:schemeClr val="accent2"/>
        </a:buClr>
        <a:buSzPct val="120000"/>
        <a:buFont typeface="Arial" panose="020B0604020202020204" pitchFamily="34" charset="0"/>
        <a:buChar char="›"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750" indent="-176213" algn="l" defTabSz="816373" rtl="0" eaLnBrk="1" latinLnBrk="0" hangingPunct="1"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8" indent="0" algn="l" defTabSz="816373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400" b="1" kern="1200" baseline="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816373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itchFamily="34" charset="0"/>
        <a:buNone/>
        <a:defRPr sz="14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45026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12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99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85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7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3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0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46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32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19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05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92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8">
          <p15:clr>
            <a:srgbClr val="F26B43"/>
          </p15:clr>
        </p15:guide>
        <p15:guide id="2" pos="2052">
          <p15:clr>
            <a:srgbClr val="F26B43"/>
          </p15:clr>
        </p15:guide>
        <p15:guide id="3" pos="2150">
          <p15:clr>
            <a:srgbClr val="F26B43"/>
          </p15:clr>
        </p15:guide>
        <p15:guide id="4" pos="2880">
          <p15:clr>
            <a:srgbClr val="F26B43"/>
          </p15:clr>
        </p15:guide>
        <p15:guide id="5" pos="5466">
          <p15:clr>
            <a:srgbClr val="F26B43"/>
          </p15:clr>
        </p15:guide>
        <p15:guide id="6" orient="horz" pos="1620">
          <p15:clr>
            <a:srgbClr val="F26B43"/>
          </p15:clr>
        </p15:guide>
        <p15:guide id="7" orient="horz" pos="2896">
          <p15:clr>
            <a:srgbClr val="F26B43"/>
          </p15:clr>
        </p15:guide>
        <p15:guide id="8" orient="horz" pos="3004">
          <p15:clr>
            <a:srgbClr val="F26B43"/>
          </p15:clr>
        </p15:guide>
        <p15:guide id="9" orient="horz" pos="3110">
          <p15:clr>
            <a:srgbClr val="F26B43"/>
          </p15:clr>
        </p15:guide>
        <p15:guide id="10" orient="horz" pos="585">
          <p15:clr>
            <a:srgbClr val="F26B43"/>
          </p15:clr>
        </p15:guide>
        <p15:guide id="11" orient="horz" pos="873">
          <p15:clr>
            <a:srgbClr val="F26B43"/>
          </p15:clr>
        </p15:guide>
        <p15:guide id="12" pos="297">
          <p15:clr>
            <a:srgbClr val="F26B43"/>
          </p15:clr>
        </p15:guide>
        <p15:guide id="13" orient="horz" pos="377">
          <p15:clr>
            <a:srgbClr val="F26B43"/>
          </p15:clr>
        </p15:guide>
        <p15:guide id="14" pos="5658">
          <p15:clr>
            <a:srgbClr val="F26B43"/>
          </p15:clr>
        </p15:guide>
        <p15:guide id="15" pos="1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5" Type="http://schemas.openxmlformats.org/officeDocument/2006/relationships/image" Target="../media/image31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7.emf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52963" y="1557339"/>
            <a:ext cx="4332287" cy="1806499"/>
          </a:xfrm>
        </p:spPr>
        <p:txBody>
          <a:bodyPr/>
          <a:lstStyle/>
          <a:p>
            <a:r>
              <a:rPr lang="en-US" dirty="0"/>
              <a:t>Combined Annual Shareholders Meeting</a:t>
            </a:r>
          </a:p>
          <a:p>
            <a:r>
              <a:rPr lang="en-US" dirty="0"/>
              <a:t> January 23, 2018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4371950"/>
            <a:ext cx="91440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9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71600" y="362118"/>
            <a:ext cx="8204400" cy="413484"/>
          </a:xfrm>
        </p:spPr>
        <p:txBody>
          <a:bodyPr>
            <a:normAutofit/>
          </a:bodyPr>
          <a:lstStyle/>
          <a:p>
            <a:r>
              <a:rPr lang="en-US" dirty="0"/>
              <a:t>M&amp;A accelerating </a:t>
            </a:r>
            <a:endParaRPr lang="en-US" sz="2000" dirty="0"/>
          </a:p>
        </p:txBody>
      </p:sp>
      <p:pic>
        <p:nvPicPr>
          <p:cNvPr id="1026" name="Picture 2" descr="C:\Users\mathieu.scaravetti\Desktop\inspi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0" t="22447" r="6089" b="20048"/>
          <a:stretch/>
        </p:blipFill>
        <p:spPr bwMode="auto">
          <a:xfrm>
            <a:off x="2447764" y="1921292"/>
            <a:ext cx="900685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hieu.scaravetti\Desktop\téléchargeme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4" r="8713"/>
          <a:stretch/>
        </p:blipFill>
        <p:spPr bwMode="auto">
          <a:xfrm>
            <a:off x="4064820" y="2600813"/>
            <a:ext cx="408321" cy="2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hieu.scaravetti\Desktop\ps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026" y="1957573"/>
            <a:ext cx="925770" cy="3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5"/>
          <p:cNvSpPr txBox="1">
            <a:spLocks/>
          </p:cNvSpPr>
          <p:nvPr/>
        </p:nvSpPr>
        <p:spPr>
          <a:xfrm>
            <a:off x="471749" y="1923678"/>
            <a:ext cx="1769704" cy="1152128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</a:rPr>
              <a:t>Enriching offer</a:t>
            </a: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3884800" y="1910519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>
          <a:xfrm>
            <a:off x="471748" y="3853306"/>
            <a:ext cx="1769705" cy="501641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</a:rPr>
              <a:t>Reinforce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Technical Expertise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b="30341"/>
          <a:stretch/>
        </p:blipFill>
        <p:spPr bwMode="auto">
          <a:xfrm>
            <a:off x="4030026" y="3826925"/>
            <a:ext cx="636062" cy="2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5"/>
          <p:cNvSpPr txBox="1">
            <a:spLocks/>
          </p:cNvSpPr>
          <p:nvPr/>
        </p:nvSpPr>
        <p:spPr>
          <a:xfrm>
            <a:off x="3884800" y="2557613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3884800" y="382951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27" name="Picture 2" descr="C:\Users\mathieu.scaravetti\Desktop\logo-tadal-e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826924"/>
            <a:ext cx="612068" cy="1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texte 5"/>
          <p:cNvSpPr txBox="1">
            <a:spLocks/>
          </p:cNvSpPr>
          <p:nvPr/>
        </p:nvSpPr>
        <p:spPr>
          <a:xfrm flipH="1">
            <a:off x="5760132" y="3826924"/>
            <a:ext cx="45719" cy="55440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148" y="1923678"/>
            <a:ext cx="433058" cy="42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4294967295"/>
          </p:nvPr>
        </p:nvSpPr>
        <p:spPr>
          <a:xfrm>
            <a:off x="92990" y="4842857"/>
            <a:ext cx="235646" cy="1152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10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40" name="Espace réservé du texte 5"/>
          <p:cNvSpPr txBox="1">
            <a:spLocks/>
          </p:cNvSpPr>
          <p:nvPr/>
        </p:nvSpPr>
        <p:spPr>
          <a:xfrm>
            <a:off x="5764275" y="1921292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</a:defRPr>
            </a:lvl1pPr>
            <a:lvl2pPr marL="719138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</a:defRPr>
            </a:lvl2pPr>
            <a:lvl3pPr marL="1787525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3pPr>
            <a:lvl4pPr marL="2493962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4pPr>
            <a:lvl5pPr marL="2763838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5pPr>
            <a:lvl6pPr marL="28781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6pPr>
            <a:lvl7pPr marL="3335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7pPr>
            <a:lvl8pPr marL="37925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8pPr>
            <a:lvl9pPr marL="42497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665779" y="229508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the US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282835" y="229508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the UK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280844" y="294772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the UK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329316" y="2295089"/>
            <a:ext cx="6411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the UK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699792" y="4146187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Israel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164283" y="4146187"/>
            <a:ext cx="82487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Puerto Rico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131465" y="4146187"/>
            <a:ext cx="835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 In Singapore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/>
          <a:stretch/>
        </p:blipFill>
        <p:spPr>
          <a:xfrm>
            <a:off x="5940152" y="3826924"/>
            <a:ext cx="921934" cy="32403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8" y="2304327"/>
            <a:ext cx="180000" cy="10463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50960"/>
            <a:ext cx="179999" cy="104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04327"/>
            <a:ext cx="180000" cy="104634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72" y="2956967"/>
            <a:ext cx="180000" cy="104634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42" y="2304327"/>
            <a:ext cx="180000" cy="104634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50960"/>
            <a:ext cx="179999" cy="104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8" y="4150960"/>
            <a:ext cx="179999" cy="104634"/>
          </a:xfrm>
          <a:prstGeom prst="rect">
            <a:avLst/>
          </a:prstGeom>
        </p:spPr>
      </p:pic>
      <p:sp>
        <p:nvSpPr>
          <p:cNvPr id="83" name="Espace réservé du texte 5"/>
          <p:cNvSpPr txBox="1">
            <a:spLocks/>
          </p:cNvSpPr>
          <p:nvPr/>
        </p:nvSpPr>
        <p:spPr>
          <a:xfrm>
            <a:off x="2339752" y="1910519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85" name="Espace réservé du texte 5"/>
          <p:cNvSpPr txBox="1">
            <a:spLocks/>
          </p:cNvSpPr>
          <p:nvPr/>
        </p:nvSpPr>
        <p:spPr>
          <a:xfrm>
            <a:off x="2339752" y="382951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8144" y="2566784"/>
            <a:ext cx="468052" cy="421247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6300192" y="2854816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France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0795" y="2858836"/>
            <a:ext cx="180000" cy="121590"/>
          </a:xfrm>
          <a:prstGeom prst="rect">
            <a:avLst/>
          </a:prstGeom>
        </p:spPr>
      </p:pic>
      <p:sp>
        <p:nvSpPr>
          <p:cNvPr id="91" name="Espace réservé du texte 5"/>
          <p:cNvSpPr txBox="1">
            <a:spLocks/>
          </p:cNvSpPr>
          <p:nvPr/>
        </p:nvSpPr>
        <p:spPr>
          <a:xfrm>
            <a:off x="5760132" y="2531965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</a:defRPr>
            </a:lvl1pPr>
            <a:lvl2pPr marL="719138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</a:defRPr>
            </a:lvl2pPr>
            <a:lvl3pPr marL="1787525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3pPr>
            <a:lvl4pPr marL="2493962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4pPr>
            <a:lvl5pPr marL="2763838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5pPr>
            <a:lvl6pPr marL="28781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6pPr>
            <a:lvl7pPr marL="3335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7pPr>
            <a:lvl8pPr marL="37925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8pPr>
            <a:lvl9pPr marL="42497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3768" y="2556001"/>
            <a:ext cx="471260" cy="339785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665799" y="294772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the US</a:t>
            </a: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92" y="2956967"/>
            <a:ext cx="180000" cy="104634"/>
          </a:xfrm>
          <a:prstGeom prst="rect">
            <a:avLst/>
          </a:prstGeom>
        </p:spPr>
      </p:pic>
      <p:sp>
        <p:nvSpPr>
          <p:cNvPr id="95" name="Espace réservé du texte 5"/>
          <p:cNvSpPr txBox="1">
            <a:spLocks/>
          </p:cNvSpPr>
          <p:nvPr/>
        </p:nvSpPr>
        <p:spPr>
          <a:xfrm>
            <a:off x="2339752" y="2530780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96" name="ZoneTexte 95"/>
          <p:cNvSpPr txBox="1"/>
          <p:nvPr/>
        </p:nvSpPr>
        <p:spPr>
          <a:xfrm>
            <a:off x="7704348" y="2283718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accent1"/>
                </a:solidFill>
              </a:rPr>
              <a:t>In Finland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2339751" y="952228"/>
            <a:ext cx="3312369" cy="5394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2016-2017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760132" y="952228"/>
            <a:ext cx="2917144" cy="53940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en-US" sz="1100" b="1" dirty="0">
                <a:solidFill>
                  <a:schemeClr val="accent1"/>
                </a:solidFill>
              </a:rPr>
              <a:t>2017-2018</a:t>
            </a:r>
          </a:p>
        </p:txBody>
      </p:sp>
      <p:sp>
        <p:nvSpPr>
          <p:cNvPr id="4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Combined Annual Shareholders' Meeting - January 23, 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51670"/>
            <a:ext cx="792088" cy="381205"/>
          </a:xfrm>
          <a:prstGeom prst="rect">
            <a:avLst/>
          </a:prstGeom>
        </p:spPr>
      </p:pic>
      <p:sp>
        <p:nvSpPr>
          <p:cNvPr id="49" name="Espace réservé du texte 5"/>
          <p:cNvSpPr txBox="1">
            <a:spLocks/>
          </p:cNvSpPr>
          <p:nvPr/>
        </p:nvSpPr>
        <p:spPr>
          <a:xfrm>
            <a:off x="7380288" y="1921292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</a:defRPr>
            </a:lvl1pPr>
            <a:lvl2pPr marL="719138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</a:defRPr>
            </a:lvl2pPr>
            <a:lvl3pPr marL="1787525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3pPr>
            <a:lvl4pPr marL="2493962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4pPr>
            <a:lvl5pPr marL="2763838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5pPr>
            <a:lvl6pPr marL="28781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6pPr>
            <a:lvl7pPr marL="3335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7pPr>
            <a:lvl8pPr marL="37925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8pPr>
            <a:lvl9pPr marL="42497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75" y="2283718"/>
            <a:ext cx="180000" cy="10463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32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71600" y="352691"/>
            <a:ext cx="8204400" cy="413484"/>
          </a:xfrm>
        </p:spPr>
        <p:txBody>
          <a:bodyPr>
            <a:normAutofit/>
          </a:bodyPr>
          <a:lstStyle/>
          <a:p>
            <a:r>
              <a:rPr lang="en-US" dirty="0"/>
              <a:t>M&amp;A accelerating </a:t>
            </a:r>
            <a:endParaRPr lang="fr-FR" sz="2000" dirty="0"/>
          </a:p>
        </p:txBody>
      </p:sp>
      <p:pic>
        <p:nvPicPr>
          <p:cNvPr id="3" name="Picture 2" descr="C:\Users\mathieu.scaravetti\Desktop\515701-xpenditure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703537"/>
            <a:ext cx="828092" cy="2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thieu.scaravetti\Desktop\iAlbatros-Group-logo_1ww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3171" y="3659547"/>
            <a:ext cx="582366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5"/>
          <p:cNvSpPr txBox="1">
            <a:spLocks/>
          </p:cNvSpPr>
          <p:nvPr/>
        </p:nvSpPr>
        <p:spPr>
          <a:xfrm>
            <a:off x="471749" y="3676033"/>
            <a:ext cx="1784434" cy="501641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</a:rPr>
              <a:t>Strategic move</a:t>
            </a:r>
          </a:p>
        </p:txBody>
      </p:sp>
      <p:sp>
        <p:nvSpPr>
          <p:cNvPr id="22" name="Espace réservé du texte 5"/>
          <p:cNvSpPr txBox="1">
            <a:spLocks/>
          </p:cNvSpPr>
          <p:nvPr/>
        </p:nvSpPr>
        <p:spPr>
          <a:xfrm>
            <a:off x="3887945" y="3678064"/>
            <a:ext cx="45719" cy="497578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10" name="Picture 3" descr="C:\Users\mathieu.scaravetti\Desktop\Doyon Universal servi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81714"/>
            <a:ext cx="377958" cy="3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texte 5"/>
          <p:cNvSpPr txBox="1">
            <a:spLocks/>
          </p:cNvSpPr>
          <p:nvPr/>
        </p:nvSpPr>
        <p:spPr>
          <a:xfrm>
            <a:off x="471749" y="1743658"/>
            <a:ext cx="1779089" cy="1404156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</a:rPr>
              <a:t>Consolidating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positions</a:t>
            </a:r>
          </a:p>
        </p:txBody>
      </p:sp>
      <p:sp>
        <p:nvSpPr>
          <p:cNvPr id="31" name="Espace réservé du texte 5"/>
          <p:cNvSpPr txBox="1">
            <a:spLocks/>
          </p:cNvSpPr>
          <p:nvPr/>
        </p:nvSpPr>
        <p:spPr>
          <a:xfrm>
            <a:off x="3887945" y="177206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9772" y="2667336"/>
            <a:ext cx="620613" cy="2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space réservé du texte 5"/>
          <p:cNvSpPr txBox="1">
            <a:spLocks/>
          </p:cNvSpPr>
          <p:nvPr/>
        </p:nvSpPr>
        <p:spPr>
          <a:xfrm>
            <a:off x="2339752" y="2644943"/>
            <a:ext cx="45719" cy="538875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33" name="Espace réservé du texte 5"/>
          <p:cNvSpPr txBox="1">
            <a:spLocks/>
          </p:cNvSpPr>
          <p:nvPr/>
        </p:nvSpPr>
        <p:spPr>
          <a:xfrm>
            <a:off x="5796136" y="1777239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37" name="Espace réservé du texte 5"/>
          <p:cNvSpPr txBox="1">
            <a:spLocks/>
          </p:cNvSpPr>
          <p:nvPr/>
        </p:nvSpPr>
        <p:spPr>
          <a:xfrm>
            <a:off x="5796136" y="3651870"/>
            <a:ext cx="45719" cy="549231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4294967295"/>
          </p:nvPr>
        </p:nvSpPr>
        <p:spPr>
          <a:xfrm>
            <a:off x="92990" y="4842857"/>
            <a:ext cx="235646" cy="1152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r"/>
            <a:fld id="{E917DE0E-AFB1-41FD-BC35-27DB61CA125F}" type="slidenum">
              <a:rPr lang="fr-FR" sz="600" b="1" smtClean="0">
                <a:solidFill>
                  <a:schemeClr val="accent1"/>
                </a:solidFill>
              </a:rPr>
              <a:pPr algn="r"/>
              <a:t>11</a:t>
            </a:fld>
            <a:endParaRPr lang="fr-FR" sz="600" b="1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1743658"/>
            <a:ext cx="485825" cy="373865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2699792" y="4041921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</a:t>
            </a:r>
            <a:r>
              <a:rPr lang="fr-FR" sz="800" dirty="0" err="1">
                <a:solidFill>
                  <a:schemeClr val="accent1"/>
                </a:solidFill>
              </a:rPr>
              <a:t>Belgium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319993" y="4041921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</a:t>
            </a:r>
            <a:r>
              <a:rPr lang="fr-FR" sz="800" dirty="0" err="1">
                <a:solidFill>
                  <a:schemeClr val="accent1"/>
                </a:solidFill>
              </a:rPr>
              <a:t>Poland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297049" y="4041921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the US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840664" y="3027376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the UK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300193" y="2159672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</a:t>
            </a:r>
            <a:r>
              <a:rPr lang="fr-FR" sz="800" dirty="0" err="1">
                <a:solidFill>
                  <a:schemeClr val="accent1"/>
                </a:solidFill>
              </a:rPr>
              <a:t>Australia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319993" y="2159672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China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699792" y="2159672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In the US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59672"/>
            <a:ext cx="180000" cy="104634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55591"/>
            <a:ext cx="179999" cy="10463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3027376"/>
            <a:ext cx="180000" cy="104634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6" y="2159672"/>
            <a:ext cx="179999" cy="104634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7" y="4055591"/>
            <a:ext cx="180000" cy="104634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73" y="4055591"/>
            <a:ext cx="179999" cy="104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73" y="2159672"/>
            <a:ext cx="179999" cy="104634"/>
          </a:xfrm>
          <a:prstGeom prst="rect">
            <a:avLst/>
          </a:prstGeom>
        </p:spPr>
      </p:pic>
      <p:pic>
        <p:nvPicPr>
          <p:cNvPr id="79" name="图片 2" descr="http://johndayautomotivelectronics.com/wp-content/uploads/2014/11/faw-logo-index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961" y="1763628"/>
            <a:ext cx="356660" cy="3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Espace réservé du texte 5"/>
          <p:cNvSpPr txBox="1">
            <a:spLocks/>
          </p:cNvSpPr>
          <p:nvPr/>
        </p:nvSpPr>
        <p:spPr>
          <a:xfrm>
            <a:off x="2339752" y="3678064"/>
            <a:ext cx="45719" cy="497578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86" name="Espace réservé du texte 5"/>
          <p:cNvSpPr txBox="1">
            <a:spLocks/>
          </p:cNvSpPr>
          <p:nvPr/>
        </p:nvSpPr>
        <p:spPr>
          <a:xfrm>
            <a:off x="2339752" y="177206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87" name="Picture 2" descr="Image result for centerplat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5037"/>
            <a:ext cx="991091" cy="2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339751" y="952228"/>
            <a:ext cx="3312369" cy="5394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fr-FR" sz="1100" b="1" dirty="0">
                <a:solidFill>
                  <a:schemeClr val="bg1"/>
                </a:solidFill>
              </a:rPr>
              <a:t>2016-2017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760132" y="952228"/>
            <a:ext cx="2917144" cy="53940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fr-FR" sz="1100" b="1" dirty="0">
                <a:solidFill>
                  <a:schemeClr val="accent1"/>
                </a:solidFill>
              </a:rPr>
              <a:t>2017-2018</a:t>
            </a:r>
          </a:p>
        </p:txBody>
      </p:sp>
      <p:sp>
        <p:nvSpPr>
          <p:cNvPr id="3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Combined Annual Shareholders' Meeting - January 23,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6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71488" y="4470928"/>
            <a:ext cx="82057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aseline="30000" dirty="0">
                <a:solidFill>
                  <a:schemeClr val="accent1"/>
                </a:solidFill>
                <a:latin typeface="Arial" charset="0"/>
              </a:rPr>
              <a:t>2 </a:t>
            </a:r>
            <a:r>
              <a:rPr lang="en-US" sz="800" dirty="0">
                <a:solidFill>
                  <a:schemeClr val="accent1"/>
                </a:solidFill>
              </a:rPr>
              <a:t>Net of income taxes: €99m of exceptional expenses and early debt reimbursement indemnity in FY 2017, </a:t>
            </a:r>
            <a:br>
              <a:rPr lang="en-US" sz="800" dirty="0">
                <a:solidFill>
                  <a:schemeClr val="accent1"/>
                </a:solidFill>
              </a:rPr>
            </a:br>
            <a:r>
              <a:rPr lang="en-US" sz="800" dirty="0">
                <a:solidFill>
                  <a:schemeClr val="accent1"/>
                </a:solidFill>
              </a:rPr>
              <a:t>  and €84m of exceptional expenses and early debt reimbursement indemnity in FY2016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35343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Solid financial performance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86351"/>
            <a:ext cx="8204400" cy="4057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000" cap="all" dirty="0"/>
              <a:t>Performance IN THE P&amp;L</a:t>
            </a:r>
          </a:p>
        </p:txBody>
      </p:sp>
      <p:graphicFrame>
        <p:nvGraphicFramePr>
          <p:cNvPr id="27" name="Group 282"/>
          <p:cNvGraphicFramePr>
            <a:graphicFrameLocks noGrp="1"/>
          </p:cNvGraphicFramePr>
          <p:nvPr>
            <p:extLst/>
          </p:nvPr>
        </p:nvGraphicFramePr>
        <p:xfrm>
          <a:off x="252028" y="951570"/>
          <a:ext cx="8425247" cy="3292494"/>
        </p:xfrm>
        <a:graphic>
          <a:graphicData uri="http://schemas.openxmlformats.org/drawingml/2006/table">
            <a:tbl>
              <a:tblPr/>
              <a:tblGrid>
                <a:gridCol w="20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53996"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27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27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65676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27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CHANGE</a:t>
                      </a: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53996"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€ millions</a:t>
                      </a: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FY 2017</a:t>
                      </a: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FY 2016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73150" algn="r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en-US" sz="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br>
                        <a:rPr kumimoji="0" lang="en-US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 rates</a:t>
                      </a:r>
                      <a:endParaRPr kumimoji="0" lang="en-US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" marT="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800" b="1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Excluding</a:t>
                      </a:r>
                      <a:br>
                        <a:rPr kumimoji="0" lang="en-US" sz="800" b="1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800" b="1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currency effect</a:t>
                      </a:r>
                      <a:endParaRPr kumimoji="0" lang="en-US" sz="800" b="1" i="0" u="none" strike="noStrike" cap="none" spc="-30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" marT="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Revenues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20,698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20,245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+2.2%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+2.3%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Operating profit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before exceptional expenses</a:t>
                      </a:r>
                      <a:r>
                        <a:rPr kumimoji="0" lang="en-US" sz="105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1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1,326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1,203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+10.2%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+8.4%</a:t>
                      </a: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Operating margin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before exceptional expenses</a:t>
                      </a: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6.4%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5.9%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+50 bps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+40 bps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Exceptional expenses</a:t>
                      </a:r>
                      <a:endParaRPr kumimoji="0" lang="en-US" sz="11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(137)</a:t>
                      </a:r>
                      <a:endParaRPr kumimoji="0" lang="en-U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(108)</a:t>
                      </a:r>
                      <a:endParaRPr kumimoji="0" lang="en-U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216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Operating profit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1,189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1,095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67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26999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Net financial expense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(105)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(111)</a:t>
                      </a:r>
                      <a:endParaRPr kumimoji="0" lang="en-U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0" marB="2699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Effective tax rate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0" marB="2699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31.7%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33.7%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0" marB="2699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Group net profit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Before non recurring items</a:t>
                      </a:r>
                      <a:r>
                        <a:rPr kumimoji="0" lang="en-US" sz="9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822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721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+14.0%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+13.0%</a:t>
                      </a: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Group net profit</a:t>
                      </a: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723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637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+13.5%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+12.2%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7749461" y="1797664"/>
            <a:ext cx="661022" cy="189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749461" y="2166705"/>
            <a:ext cx="661022" cy="189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749461" y="3678873"/>
            <a:ext cx="661022" cy="189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488" y="4318528"/>
            <a:ext cx="825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aseline="30000" dirty="0">
                <a:solidFill>
                  <a:schemeClr val="accent1"/>
                </a:solidFill>
                <a:latin typeface="Arial" charset="0"/>
              </a:rPr>
              <a:t>1 </a:t>
            </a:r>
            <a:r>
              <a:rPr lang="en-US" sz="800" dirty="0">
                <a:solidFill>
                  <a:schemeClr val="accent1"/>
                </a:solidFill>
              </a:rPr>
              <a:t>Costs of implementation of the Adaptation and Simplification program</a:t>
            </a: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15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12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35343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Solid financial performance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60302"/>
            <a:ext cx="8204400" cy="40570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000" cap="all" dirty="0"/>
              <a:t>Organic growth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/>
          </p:nvPr>
        </p:nvGraphicFramePr>
        <p:xfrm>
          <a:off x="471487" y="3471850"/>
          <a:ext cx="8195782" cy="128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611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accent1"/>
                          </a:solidFill>
                        </a:rPr>
                        <a:t>On-site Services </a:t>
                      </a:r>
                      <a:br>
                        <a:rPr lang="fr-FR" sz="1400" b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accent1"/>
                          </a:solidFill>
                        </a:rPr>
                        <a:t>+1.7%</a:t>
                      </a:r>
                      <a:endParaRPr lang="fr-FR" sz="3600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-30" baseline="0" dirty="0">
                          <a:solidFill>
                            <a:schemeClr val="accent1"/>
                          </a:solidFill>
                        </a:rPr>
                        <a:t>Benefits and Rewards Services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+7.7%</a:t>
                      </a:r>
                    </a:p>
                  </a:txBody>
                  <a:tcPr marL="0" marR="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71487" y="2573115"/>
            <a:ext cx="8198903" cy="540000"/>
          </a:xfrm>
          <a:prstGeom prst="rect">
            <a:avLst/>
          </a:prstGeom>
          <a:solidFill>
            <a:srgbClr val="7F7F7F"/>
          </a:solidFill>
        </p:spPr>
        <p:txBody>
          <a:bodyPr lIns="36000" tIns="36000" rIns="36000" bIns="36000"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0"/>
              </a:spcBef>
              <a:tabLst>
                <a:tab pos="8077200" algn="r"/>
              </a:tabLst>
            </a:pPr>
            <a:r>
              <a:rPr lang="en-US" b="1" dirty="0">
                <a:solidFill>
                  <a:srgbClr val="FFFFFF"/>
                </a:solidFill>
              </a:rPr>
              <a:t>ORGANIC GROWTH </a:t>
            </a:r>
          </a:p>
          <a:p>
            <a:pPr marL="0" lvl="2" algn="ctr">
              <a:lnSpc>
                <a:spcPct val="90000"/>
              </a:lnSpc>
              <a:spcBef>
                <a:spcPts val="0"/>
              </a:spcBef>
              <a:tabLst>
                <a:tab pos="8077200" algn="r"/>
              </a:tabLst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+1.9%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0103" y="3219822"/>
            <a:ext cx="4803796" cy="209016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1200"/>
              </a:spcBef>
              <a:tabLst>
                <a:tab pos="8077200" algn="r"/>
              </a:tabLst>
            </a:pPr>
            <a:r>
              <a:rPr lang="en-US" sz="1800" dirty="0">
                <a:solidFill>
                  <a:schemeClr val="accent1"/>
                </a:solidFill>
              </a:rPr>
              <a:t>of which: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487" y="1023578"/>
            <a:ext cx="8198903" cy="515901"/>
          </a:xfrm>
          <a:prstGeom prst="rect">
            <a:avLst/>
          </a:prstGeom>
          <a:solidFill>
            <a:srgbClr val="D3D0C9"/>
          </a:solidFill>
          <a:ln>
            <a:noFill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marL="0" lvl="2" algn="ctr">
              <a:lnSpc>
                <a:spcPct val="90000"/>
              </a:lnSpc>
              <a:spcBef>
                <a:spcPts val="0"/>
              </a:spcBef>
              <a:tabLst>
                <a:tab pos="8077200" algn="r"/>
              </a:tabLst>
            </a:pPr>
            <a:r>
              <a:rPr lang="en-US" b="1" dirty="0">
                <a:solidFill>
                  <a:schemeClr val="accent1"/>
                </a:solidFill>
              </a:rPr>
              <a:t>REVENUE GROWTH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+2.2%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487" y="1585903"/>
            <a:ext cx="4064507" cy="540000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36000" tIns="36000" rIns="36000" bIns="36000"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1200"/>
              </a:spcBef>
              <a:tabLst>
                <a:tab pos="8077200" algn="r"/>
              </a:tabLst>
            </a:pPr>
            <a:r>
              <a:rPr lang="en-US" sz="1600" dirty="0">
                <a:solidFill>
                  <a:schemeClr val="accent1"/>
                </a:solidFill>
              </a:rPr>
              <a:t>Currency effect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-</a:t>
            </a:r>
            <a:r>
              <a:rPr lang="en-US" sz="1600" dirty="0">
                <a:solidFill>
                  <a:schemeClr val="accent1"/>
                </a:solidFill>
              </a:rPr>
              <a:t>0.1%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82066" y="1585903"/>
            <a:ext cx="4088324" cy="542892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36000" tIns="36000" rIns="36000" bIns="36000"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1200"/>
              </a:spcBef>
              <a:tabLst>
                <a:tab pos="8077200" algn="r"/>
              </a:tabLst>
            </a:pPr>
            <a:r>
              <a:rPr lang="en-US" sz="1600" dirty="0">
                <a:solidFill>
                  <a:schemeClr val="accent1"/>
                </a:solidFill>
              </a:rPr>
              <a:t>Scope changes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+0.4%</a:t>
            </a:r>
          </a:p>
        </p:txBody>
      </p:sp>
      <p:sp>
        <p:nvSpPr>
          <p:cNvPr id="34" name="Flèche vers le bas 33"/>
          <p:cNvSpPr/>
          <p:nvPr/>
        </p:nvSpPr>
        <p:spPr bwMode="auto">
          <a:xfrm>
            <a:off x="4157955" y="2177190"/>
            <a:ext cx="828092" cy="349456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9572" y="4070179"/>
            <a:ext cx="8428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Rugby Impact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-0.6%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943708" y="4063164"/>
            <a:ext cx="11526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53</a:t>
            </a:r>
            <a:r>
              <a:rPr lang="en-US" sz="1100" baseline="30000" dirty="0">
                <a:solidFill>
                  <a:schemeClr val="accent1"/>
                </a:solidFill>
              </a:rPr>
              <a:t>rd</a:t>
            </a:r>
            <a:r>
              <a:rPr lang="en-US" sz="1100" dirty="0">
                <a:solidFill>
                  <a:schemeClr val="accent1"/>
                </a:solidFill>
              </a:rPr>
              <a:t> week</a:t>
            </a: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effect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+0.7%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39852" y="4062805"/>
            <a:ext cx="12467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Excluding both, </a:t>
            </a: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organic growth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+1.6%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99692" y="4070178"/>
            <a:ext cx="1440160" cy="553800"/>
            <a:chOff x="1619672" y="4101688"/>
            <a:chExt cx="1260140" cy="567465"/>
          </a:xfrm>
        </p:grpSpPr>
        <p:sp>
          <p:nvSpPr>
            <p:cNvPr id="16" name="Espace réservé du texte 5"/>
            <p:cNvSpPr txBox="1">
              <a:spLocks/>
            </p:cNvSpPr>
            <p:nvPr/>
          </p:nvSpPr>
          <p:spPr>
            <a:xfrm>
              <a:off x="1619672" y="4119922"/>
              <a:ext cx="45719" cy="549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0000" tIns="93600" rIns="180000" bIns="93600" anchor="t"/>
            <a:lstStyle>
              <a:lvl1pPr marL="0" indent="0" algn="l" rtl="0" fontAlgn="base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+mj-lt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400" b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19138" indent="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None/>
                <a:tabLst>
                  <a:tab pos="1616075" algn="l"/>
                  <a:tab pos="2330450" algn="l"/>
                  <a:tab pos="8077200" algn="r"/>
                </a:tabLst>
                <a:defRPr sz="1400">
                  <a:solidFill>
                    <a:srgbClr val="272E57"/>
                  </a:solidFill>
                  <a:latin typeface="+mn-lt"/>
                </a:defRPr>
              </a:lvl2pPr>
              <a:lvl3pPr marL="1787525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3pPr>
              <a:lvl4pPr marL="2493962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4pPr>
              <a:lvl5pPr marL="2763838" indent="-3429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endParaRPr lang="en-US" dirty="0"/>
            </a:p>
          </p:txBody>
        </p:sp>
        <p:sp>
          <p:nvSpPr>
            <p:cNvPr id="19" name="Espace réservé du texte 5"/>
            <p:cNvSpPr txBox="1">
              <a:spLocks/>
            </p:cNvSpPr>
            <p:nvPr/>
          </p:nvSpPr>
          <p:spPr>
            <a:xfrm>
              <a:off x="2834093" y="4101688"/>
              <a:ext cx="45719" cy="549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0000" tIns="93600" rIns="180000" bIns="93600" anchor="t"/>
            <a:lstStyle>
              <a:lvl1pPr marL="0" indent="0" algn="l" rtl="0" fontAlgn="base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+mj-lt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400" b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19138" indent="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None/>
                <a:tabLst>
                  <a:tab pos="1616075" algn="l"/>
                  <a:tab pos="2330450" algn="l"/>
                  <a:tab pos="8077200" algn="r"/>
                </a:tabLst>
                <a:defRPr sz="1400">
                  <a:solidFill>
                    <a:srgbClr val="272E57"/>
                  </a:solidFill>
                  <a:latin typeface="+mn-lt"/>
                </a:defRPr>
              </a:lvl2pPr>
              <a:lvl3pPr marL="1787525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3pPr>
              <a:lvl4pPr marL="2493962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4pPr>
              <a:lvl5pPr marL="2763838" indent="-3429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endParaRPr lang="en-US" dirty="0"/>
            </a:p>
          </p:txBody>
        </p:sp>
      </p:grpSp>
      <p:sp>
        <p:nvSpPr>
          <p:cNvPr id="21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22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13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sz="quarter" idx="15"/>
          </p:nvPr>
        </p:nvSpPr>
        <p:spPr>
          <a:xfrm>
            <a:off x="471600" y="741353"/>
            <a:ext cx="8204400" cy="246221"/>
          </a:xfrm>
        </p:spPr>
        <p:txBody>
          <a:bodyPr/>
          <a:lstStyle/>
          <a:p>
            <a:r>
              <a:rPr lang="en-US" sz="1600" dirty="0">
                <a:solidFill>
                  <a:schemeClr val="accent4"/>
                </a:solidFill>
              </a:rPr>
              <a:t>Solid financial performance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598" y="347610"/>
            <a:ext cx="8513651" cy="307777"/>
          </a:xfrm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cap="all" dirty="0"/>
              <a:t>STRONG improvement in operating profit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474458" y="3039802"/>
            <a:ext cx="1035051" cy="1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000" dirty="0">
                <a:solidFill>
                  <a:srgbClr val="65676A"/>
                </a:solidFill>
              </a:rPr>
              <a:t>€ millions</a:t>
            </a:r>
          </a:p>
        </p:txBody>
      </p:sp>
      <p:sp>
        <p:nvSpPr>
          <p:cNvPr id="26" name="Text Box 72"/>
          <p:cNvSpPr txBox="1">
            <a:spLocks noChangeArrowheads="1"/>
          </p:cNvSpPr>
          <p:nvPr/>
        </p:nvSpPr>
        <p:spPr bwMode="gray">
          <a:xfrm>
            <a:off x="2701186" y="2047708"/>
            <a:ext cx="1074563" cy="2354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2A295C"/>
                </a:solidFill>
              </a:rPr>
              <a:t>5.9%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7308304" y="1563638"/>
            <a:ext cx="1914001" cy="1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70000"/>
              </a:spcBef>
              <a:spcAft>
                <a:spcPct val="30000"/>
              </a:spcAft>
              <a:buClr>
                <a:srgbClr val="FF0000"/>
              </a:buClr>
              <a:buSzPct val="130000"/>
              <a:buFont typeface="Symbol" charset="0"/>
              <a:buNone/>
              <a:tabLst>
                <a:tab pos="476250" algn="l"/>
                <a:tab pos="2482850" algn="l"/>
              </a:tabLst>
            </a:pPr>
            <a:r>
              <a:rPr lang="en-US" sz="1050" spc="-50" dirty="0">
                <a:solidFill>
                  <a:srgbClr val="2A295C"/>
                </a:solidFill>
              </a:rPr>
              <a:t>At current exchange rates</a:t>
            </a:r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gray">
          <a:xfrm>
            <a:off x="6408204" y="1481182"/>
            <a:ext cx="1074564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85000"/>
              </a:lnSpc>
              <a:spcBef>
                <a:spcPct val="50000"/>
              </a:spcBef>
              <a:defRPr sz="2000" b="1">
                <a:solidFill>
                  <a:srgbClr val="2A295C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6.4%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66977" y="2067694"/>
            <a:ext cx="2278698" cy="468059"/>
            <a:chOff x="466977" y="1867390"/>
            <a:chExt cx="2278698" cy="4680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gray">
            <a:xfrm>
              <a:off x="466977" y="1867390"/>
              <a:ext cx="2150113" cy="4680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t" anchorCtr="0"/>
            <a:lstStyle>
              <a:lvl1pPr marL="539750" indent="-53975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  <a:buSzPct val="130000"/>
                <a:buFont typeface="Wingdings" pitchFamily="2" charset="2"/>
                <a:buChar char="£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6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079500" indent="-3603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30000"/>
                <a:buFont typeface="Arial" pitchFamily="34" charset="0"/>
                <a:buChar char="●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 b="1">
                  <a:solidFill>
                    <a:schemeClr val="tx2"/>
                  </a:solidFill>
                  <a:latin typeface="+mn-lt"/>
                </a:defRPr>
              </a:lvl2pPr>
              <a:lvl3pPr marL="1620838" indent="-17621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-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>
                  <a:solidFill>
                    <a:schemeClr val="tx2"/>
                  </a:solidFill>
                  <a:latin typeface="+mn-lt"/>
                </a:defRPr>
              </a:lvl3pPr>
              <a:lvl4pPr marL="2151063" indent="-7794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>
                  <a:solidFill>
                    <a:schemeClr val="tx2"/>
                  </a:solidFill>
                  <a:latin typeface="+mn-lt"/>
                </a:defRPr>
              </a:lvl4pPr>
              <a:lvl5pPr marL="2420938" indent="-592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ct val="0"/>
                </a:spcAft>
                <a:buClr>
                  <a:srgbClr val="FF0000"/>
                </a:buClr>
                <a:buNone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400" dirty="0">
                  <a:solidFill>
                    <a:srgbClr val="65676A"/>
                  </a:solidFill>
                </a:rPr>
                <a:t>Operating margin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66977" y="2108130"/>
              <a:ext cx="2278698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130000"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100" dirty="0">
                  <a:solidFill>
                    <a:schemeClr val="accent1"/>
                  </a:solidFill>
                </a:rPr>
                <a:t>Before exceptional expenses</a:t>
              </a:r>
              <a:r>
                <a:rPr lang="en-US" sz="1100" baseline="30000" dirty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66977" y="3399842"/>
            <a:ext cx="2487609" cy="360541"/>
            <a:chOff x="466977" y="3303541"/>
            <a:chExt cx="2487609" cy="360541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gray">
            <a:xfrm>
              <a:off x="466977" y="3303541"/>
              <a:ext cx="1965925" cy="2959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t" anchorCtr="0"/>
            <a:lstStyle>
              <a:lvl1pPr marL="539750" indent="-53975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  <a:buSzPct val="130000"/>
                <a:buFont typeface="Wingdings" pitchFamily="2" charset="2"/>
                <a:buChar char="£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6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079500" indent="-3603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30000"/>
                <a:buFont typeface="Arial" pitchFamily="34" charset="0"/>
                <a:buChar char="●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 b="1">
                  <a:solidFill>
                    <a:schemeClr val="tx2"/>
                  </a:solidFill>
                  <a:latin typeface="+mn-lt"/>
                </a:defRPr>
              </a:lvl2pPr>
              <a:lvl3pPr marL="1620838" indent="-17621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-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>
                  <a:solidFill>
                    <a:schemeClr val="tx2"/>
                  </a:solidFill>
                  <a:latin typeface="+mn-lt"/>
                </a:defRPr>
              </a:lvl3pPr>
              <a:lvl4pPr marL="2151063" indent="-7794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>
                  <a:solidFill>
                    <a:schemeClr val="tx2"/>
                  </a:solidFill>
                  <a:latin typeface="+mn-lt"/>
                </a:defRPr>
              </a:lvl4pPr>
              <a:lvl5pPr marL="2420938" indent="-592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ct val="0"/>
                </a:spcAft>
                <a:buClr>
                  <a:srgbClr val="FF0000"/>
                </a:buClr>
                <a:buNone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400" dirty="0">
                  <a:solidFill>
                    <a:srgbClr val="65676A"/>
                  </a:solidFill>
                </a:rPr>
                <a:t>Operating profit 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81573" y="3511733"/>
              <a:ext cx="2473013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130000"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100" dirty="0">
                  <a:solidFill>
                    <a:schemeClr val="accent1"/>
                  </a:solidFill>
                </a:rPr>
                <a:t>Before exceptional expenses</a:t>
              </a:r>
              <a:r>
                <a:rPr lang="en-US" sz="1100" baseline="30000" dirty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2701186" y="3082334"/>
            <a:ext cx="1074563" cy="111534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gray">
          <a:xfrm>
            <a:off x="2734467" y="2838286"/>
            <a:ext cx="1008000" cy="3081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72000" anchor="b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1800" dirty="0">
                <a:solidFill>
                  <a:srgbClr val="2A295C"/>
                </a:solidFill>
              </a:rPr>
              <a:t>1,203</a:t>
            </a:r>
          </a:p>
        </p:txBody>
      </p:sp>
      <p:grpSp>
        <p:nvGrpSpPr>
          <p:cNvPr id="55" name="Groupe 19"/>
          <p:cNvGrpSpPr/>
          <p:nvPr/>
        </p:nvGrpSpPr>
        <p:grpSpPr>
          <a:xfrm>
            <a:off x="5170577" y="2717773"/>
            <a:ext cx="883969" cy="277227"/>
            <a:chOff x="4566162" y="3050605"/>
            <a:chExt cx="1076814" cy="542013"/>
          </a:xfrm>
        </p:grpSpPr>
        <p:sp>
          <p:nvSpPr>
            <p:cNvPr id="56" name="AutoShape 85"/>
            <p:cNvSpPr>
              <a:spLocks noChangeArrowheads="1"/>
            </p:cNvSpPr>
            <p:nvPr/>
          </p:nvSpPr>
          <p:spPr bwMode="auto">
            <a:xfrm rot="16200000">
              <a:off x="4830664" y="2786105"/>
              <a:ext cx="542011" cy="1071011"/>
            </a:xfrm>
            <a:prstGeom prst="homePlate">
              <a:avLst>
                <a:gd name="adj" fmla="val 0"/>
              </a:avLst>
            </a:prstGeom>
            <a:noFill/>
            <a:ln w="9525">
              <a:solidFill>
                <a:schemeClr val="accent1"/>
              </a:solidFill>
            </a:ln>
            <a:extLst/>
          </p:spPr>
          <p:txBody>
            <a:bodyPr lIns="0" tIns="36000" rIns="0" bIns="0"/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66162" y="3050608"/>
              <a:ext cx="1076814" cy="542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2A295C"/>
                  </a:solidFill>
                </a:rPr>
                <a:t>+</a:t>
              </a:r>
              <a:r>
                <a:rPr lang="en-US" b="1" dirty="0">
                  <a:solidFill>
                    <a:srgbClr val="2A295C"/>
                  </a:solidFill>
                </a:rPr>
                <a:t>8.4</a:t>
              </a:r>
              <a:r>
                <a:rPr lang="en-US" sz="1600" b="1" dirty="0">
                  <a:solidFill>
                    <a:srgbClr val="2A295C"/>
                  </a:solidFill>
                </a:rPr>
                <a:t>%</a:t>
              </a:r>
            </a:p>
          </p:txBody>
        </p:sp>
      </p:grpSp>
      <p:sp>
        <p:nvSpPr>
          <p:cNvPr id="51" name="ZoneTexte 3"/>
          <p:cNvSpPr txBox="1">
            <a:spLocks noChangeArrowheads="1"/>
          </p:cNvSpPr>
          <p:nvPr/>
        </p:nvSpPr>
        <p:spPr bwMode="auto">
          <a:xfrm>
            <a:off x="5184068" y="2995265"/>
            <a:ext cx="856987" cy="4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spc="-20" dirty="0">
                <a:solidFill>
                  <a:srgbClr val="2A295C"/>
                </a:solidFill>
              </a:rPr>
              <a:t>EXCLUDING CURRENCY EFFECT *</a:t>
            </a:r>
          </a:p>
        </p:txBody>
      </p:sp>
      <p:sp>
        <p:nvSpPr>
          <p:cNvPr id="58" name="Text Box 73"/>
          <p:cNvSpPr txBox="1">
            <a:spLocks noChangeArrowheads="1"/>
          </p:cNvSpPr>
          <p:nvPr/>
        </p:nvSpPr>
        <p:spPr bwMode="gray">
          <a:xfrm>
            <a:off x="6327311" y="4244957"/>
            <a:ext cx="1074563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FY 2017</a:t>
            </a:r>
          </a:p>
        </p:txBody>
      </p:sp>
      <p:sp>
        <p:nvSpPr>
          <p:cNvPr id="59" name="Text Box 72"/>
          <p:cNvSpPr txBox="1">
            <a:spLocks noChangeArrowheads="1"/>
          </p:cNvSpPr>
          <p:nvPr/>
        </p:nvSpPr>
        <p:spPr bwMode="gray">
          <a:xfrm>
            <a:off x="2701186" y="4244957"/>
            <a:ext cx="1074563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2A295C"/>
                </a:solidFill>
              </a:rPr>
              <a:t>FY 2016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gray">
          <a:xfrm>
            <a:off x="6310682" y="2247235"/>
            <a:ext cx="1076825" cy="3081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72000" anchor="b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A295C"/>
                </a:solidFill>
              </a:rPr>
              <a:t>1,326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311813" y="2513549"/>
            <a:ext cx="1074563" cy="168002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71598" y="4591301"/>
            <a:ext cx="8274998" cy="12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aseline="30000" dirty="0">
                <a:solidFill>
                  <a:schemeClr val="accent1"/>
                </a:solidFill>
                <a:latin typeface="Arial" charset="0"/>
              </a:rPr>
              <a:t>1 </a:t>
            </a:r>
            <a:r>
              <a:rPr lang="en-US" sz="800" dirty="0">
                <a:solidFill>
                  <a:schemeClr val="accent1"/>
                </a:solidFill>
              </a:rPr>
              <a:t>Costs of implementation of the Adaptation and Simplification program (€137m in Fiscal 2017 and €108m in FY 2016)</a:t>
            </a: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3131840" y="1830520"/>
            <a:ext cx="3732752" cy="570792"/>
          </a:xfrm>
          <a:prstGeom prst="line">
            <a:avLst/>
          </a:prstGeom>
          <a:ln w="19050">
            <a:solidFill>
              <a:srgbClr val="65676A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19"/>
          <p:cNvGrpSpPr/>
          <p:nvPr/>
        </p:nvGrpSpPr>
        <p:grpSpPr>
          <a:xfrm>
            <a:off x="4047861" y="2715136"/>
            <a:ext cx="883969" cy="277227"/>
            <a:chOff x="4566162" y="3050605"/>
            <a:chExt cx="1076814" cy="542013"/>
          </a:xfrm>
        </p:grpSpPr>
        <p:sp>
          <p:nvSpPr>
            <p:cNvPr id="39" name="AutoShape 85"/>
            <p:cNvSpPr>
              <a:spLocks noChangeArrowheads="1"/>
            </p:cNvSpPr>
            <p:nvPr/>
          </p:nvSpPr>
          <p:spPr bwMode="auto">
            <a:xfrm rot="16200000">
              <a:off x="4830664" y="2786105"/>
              <a:ext cx="542011" cy="1071011"/>
            </a:xfrm>
            <a:prstGeom prst="homePlate">
              <a:avLst>
                <a:gd name="adj" fmla="val 0"/>
              </a:avLst>
            </a:prstGeom>
            <a:noFill/>
            <a:ln w="9525">
              <a:solidFill>
                <a:schemeClr val="accent1"/>
              </a:solidFill>
            </a:ln>
            <a:extLst/>
          </p:spPr>
          <p:txBody>
            <a:bodyPr lIns="0" tIns="36000" rIns="0" bIns="0"/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66162" y="3050608"/>
              <a:ext cx="1076814" cy="542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2A295C"/>
                  </a:solidFill>
                </a:rPr>
                <a:t>+</a:t>
              </a:r>
              <a:r>
                <a:rPr lang="en-US" b="1" dirty="0">
                  <a:solidFill>
                    <a:srgbClr val="2A295C"/>
                  </a:solidFill>
                </a:rPr>
                <a:t>10.2</a:t>
              </a:r>
              <a:r>
                <a:rPr lang="en-US" sz="1600" b="1" dirty="0">
                  <a:solidFill>
                    <a:srgbClr val="2A295C"/>
                  </a:solidFill>
                </a:rPr>
                <a:t>%</a:t>
              </a:r>
            </a:p>
          </p:txBody>
        </p:sp>
      </p:grpSp>
      <p:sp>
        <p:nvSpPr>
          <p:cNvPr id="45" name="ZoneTexte 3"/>
          <p:cNvSpPr txBox="1">
            <a:spLocks noChangeArrowheads="1"/>
          </p:cNvSpPr>
          <p:nvPr/>
        </p:nvSpPr>
        <p:spPr bwMode="auto">
          <a:xfrm>
            <a:off x="4061352" y="2996485"/>
            <a:ext cx="856987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spc="-20" dirty="0">
                <a:solidFill>
                  <a:srgbClr val="2A295C"/>
                </a:solidFill>
              </a:rPr>
              <a:t>TOTAL GROWTH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77769" y="1382752"/>
            <a:ext cx="869584" cy="691451"/>
          </a:xfrm>
          <a:prstGeom prst="rect">
            <a:avLst/>
          </a:prstGeom>
          <a:ln>
            <a:noFill/>
          </a:ln>
        </p:spPr>
        <p:txBody>
          <a:bodyPr wrap="square" lIns="0" rIns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2A295C"/>
                </a:solidFill>
              </a:rPr>
              <a:t>+40 bps</a:t>
            </a:r>
            <a:br>
              <a:rPr lang="en-US" sz="1400" dirty="0"/>
            </a:br>
            <a:r>
              <a:rPr lang="en-US" sz="800" b="1" spc="-20" dirty="0">
                <a:solidFill>
                  <a:srgbClr val="2A295C"/>
                </a:solidFill>
              </a:rPr>
              <a:t>EXCLUDING CURRENCY EFFECT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55053" y="1382752"/>
            <a:ext cx="869584" cy="691451"/>
          </a:xfrm>
          <a:prstGeom prst="rect">
            <a:avLst/>
          </a:prstGeom>
          <a:ln>
            <a:noFill/>
          </a:ln>
        </p:spPr>
        <p:txBody>
          <a:bodyPr wrap="square" lIns="0" rIns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2A295C"/>
                </a:solidFill>
              </a:rPr>
              <a:t>+50 bps</a:t>
            </a:r>
            <a:br>
              <a:rPr lang="en-US" sz="1400" dirty="0"/>
            </a:br>
            <a:r>
              <a:rPr lang="en-US" sz="800" b="1" spc="-20" dirty="0">
                <a:solidFill>
                  <a:srgbClr val="2A295C"/>
                </a:solidFill>
              </a:rPr>
              <a:t>TOTAL GROWTH</a:t>
            </a:r>
          </a:p>
        </p:txBody>
      </p:sp>
      <p:sp>
        <p:nvSpPr>
          <p:cNvPr id="36" name="Footer Placeholder 2"/>
          <p:cNvSpPr txBox="1">
            <a:spLocks/>
          </p:cNvSpPr>
          <p:nvPr/>
        </p:nvSpPr>
        <p:spPr>
          <a:xfrm>
            <a:off x="4283968" y="4840002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* Alternative Performance Measures  </a:t>
            </a:r>
          </a:p>
        </p:txBody>
      </p:sp>
      <p:sp>
        <p:nvSpPr>
          <p:cNvPr id="38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4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14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71600" y="742305"/>
            <a:ext cx="8204400" cy="569387"/>
          </a:xfrm>
        </p:spPr>
        <p:txBody>
          <a:bodyPr/>
          <a:lstStyle/>
          <a:p>
            <a:r>
              <a:rPr lang="en-US" sz="1600" dirty="0">
                <a:solidFill>
                  <a:schemeClr val="accent4"/>
                </a:solidFill>
              </a:rPr>
              <a:t>Solid financial performance</a:t>
            </a:r>
          </a:p>
          <a:p>
            <a:endParaRPr lang="en-US" sz="1600" dirty="0">
              <a:solidFill>
                <a:srgbClr val="65676A"/>
              </a:solidFill>
            </a:endParaRPr>
          </a:p>
        </p:txBody>
      </p:sp>
      <p:sp>
        <p:nvSpPr>
          <p:cNvPr id="34" name="Titre 6"/>
          <p:cNvSpPr>
            <a:spLocks noGrp="1"/>
          </p:cNvSpPr>
          <p:nvPr>
            <p:ph type="title"/>
          </p:nvPr>
        </p:nvSpPr>
        <p:spPr>
          <a:xfrm>
            <a:off x="471599" y="354764"/>
            <a:ext cx="8204400" cy="405702"/>
          </a:xfrm>
        </p:spPr>
        <p:txBody>
          <a:bodyPr>
            <a:normAutofit/>
          </a:bodyPr>
          <a:lstStyle/>
          <a:p>
            <a:r>
              <a:rPr lang="en-US" sz="2000" dirty="0"/>
              <a:t>ADAPTATION PROGRAM DELIVERING ON TRACK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952533" y="2393990"/>
            <a:ext cx="6723466" cy="717819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/>
          <a:extLst/>
        </p:spPr>
        <p:txBody>
          <a:bodyPr lIns="144000" tIns="0" rIns="0" bIns="0" anchor="ctr" anchorCtr="0"/>
          <a:lstStyle>
            <a:lvl1pPr marL="539750" indent="-539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130000"/>
              <a:buFont typeface="Wingdings" pitchFamily="2" charset="2"/>
              <a:buChar char="£"/>
              <a:tabLst>
                <a:tab pos="1082675" algn="l"/>
                <a:tab pos="1616075" algn="l"/>
                <a:tab pos="2149475" algn="l"/>
                <a:tab pos="8077200" algn="r"/>
              </a:tabLst>
              <a:defRPr sz="26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79500" indent="-3603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30000"/>
              <a:buFont typeface="Arial" pitchFamily="34" charset="0"/>
              <a:buChar char="●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 b="1">
                <a:solidFill>
                  <a:schemeClr val="tx2"/>
                </a:solidFill>
                <a:latin typeface="+mn-lt"/>
              </a:defRPr>
            </a:lvl2pPr>
            <a:lvl3pPr marL="1620838" indent="-176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>
                <a:solidFill>
                  <a:schemeClr val="tx2"/>
                </a:solidFill>
                <a:latin typeface="+mn-lt"/>
              </a:defRPr>
            </a:lvl3pPr>
            <a:lvl4pPr marL="2151063" indent="-7794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  <a:latin typeface="+mn-lt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tabLst/>
              <a:defRPr/>
            </a:pPr>
            <a:endParaRPr lang="en-US" sz="1800" dirty="0">
              <a:solidFill>
                <a:srgbClr val="2A295C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484634" y="2197324"/>
            <a:ext cx="1035051" cy="1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000" dirty="0">
                <a:solidFill>
                  <a:srgbClr val="2A295C"/>
                </a:solidFill>
                <a:latin typeface="Arial" charset="0"/>
                <a:ea typeface="ＭＳ Ｐゴシック" charset="0"/>
              </a:rPr>
              <a:t>€ millions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67546" y="2393990"/>
            <a:ext cx="1397926" cy="71782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900" dirty="0">
                <a:solidFill>
                  <a:schemeClr val="bg1"/>
                </a:solidFill>
              </a:rPr>
              <a:t>EXCEPTIONAL IMPLEMENTATION </a:t>
            </a:r>
          </a:p>
          <a:p>
            <a:pPr>
              <a:buClr>
                <a:srgbClr val="FF0000"/>
              </a:buClr>
              <a:defRPr/>
            </a:pPr>
            <a:r>
              <a:rPr lang="en-US" sz="900" b="1" dirty="0">
                <a:solidFill>
                  <a:schemeClr val="bg1"/>
                </a:solidFill>
              </a:rPr>
              <a:t>COSTS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gray">
          <a:xfrm>
            <a:off x="1966992" y="2563232"/>
            <a:ext cx="1116125" cy="37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1100" dirty="0">
                <a:solidFill>
                  <a:srgbClr val="FF0000"/>
                </a:solidFill>
              </a:rPr>
              <a:t>TOTAL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2A295C"/>
                </a:solidFill>
              </a:rPr>
              <a:t>over 18 months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700" dirty="0">
                <a:solidFill>
                  <a:srgbClr val="2A295C"/>
                </a:solidFill>
              </a:rPr>
              <a:t>(Sept. 2015-Feb. 2017)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8178295" y="2661336"/>
            <a:ext cx="432699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ea typeface="ＭＳ Ｐゴシック" charset="0"/>
              </a:rPr>
              <a:t>245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04038" y="2563899"/>
            <a:ext cx="4974257" cy="37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5144" y="3249716"/>
            <a:ext cx="1396226" cy="1512000"/>
          </a:xfrm>
          <a:prstGeom prst="rect">
            <a:avLst/>
          </a:prstGeom>
          <a:solidFill>
            <a:srgbClr val="D3D0C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tabLst>
                <a:tab pos="8077200" algn="r"/>
              </a:tabLst>
              <a:defRPr/>
            </a:pPr>
            <a:r>
              <a:rPr lang="en-US" sz="1100" dirty="0">
                <a:solidFill>
                  <a:srgbClr val="2A295C"/>
                </a:solidFill>
              </a:rPr>
              <a:t>SUSTAINABLE CUMULATED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tabLst>
                <a:tab pos="8077200" algn="r"/>
              </a:tabLst>
              <a:defRPr/>
            </a:pPr>
            <a:r>
              <a:rPr lang="en-US" b="1" dirty="0">
                <a:solidFill>
                  <a:srgbClr val="2A295C"/>
                </a:solidFill>
              </a:rPr>
              <a:t>ANNUAL SAVINGS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1952533" y="4554504"/>
            <a:ext cx="6723466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50000"/>
              </a:spcBef>
              <a:defRPr sz="1400" b="1">
                <a:solidFill>
                  <a:srgbClr val="2A295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gray">
          <a:xfrm>
            <a:off x="1952533" y="4346597"/>
            <a:ext cx="1153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80000"/>
              </a:lnSpc>
              <a:spcBef>
                <a:spcPts val="200"/>
              </a:spcBef>
            </a:pPr>
            <a:r>
              <a:rPr lang="en-US" sz="900" b="1" dirty="0">
                <a:solidFill>
                  <a:srgbClr val="2A295C"/>
                </a:solidFill>
              </a:rPr>
              <a:t>Objective for </a:t>
            </a:r>
            <a:br>
              <a:rPr lang="en-US" sz="900" b="1" dirty="0">
                <a:solidFill>
                  <a:srgbClr val="2A295C"/>
                </a:solidFill>
              </a:rPr>
            </a:br>
            <a:r>
              <a:rPr lang="en-US" sz="900" b="1" dirty="0">
                <a:solidFill>
                  <a:srgbClr val="2A295C"/>
                </a:solidFill>
              </a:rPr>
              <a:t>Fiscal 2018</a:t>
            </a:r>
            <a:br>
              <a:rPr lang="en-US" sz="900" b="1" dirty="0">
                <a:solidFill>
                  <a:srgbClr val="2A295C"/>
                </a:solidFill>
              </a:rPr>
            </a:br>
            <a:r>
              <a:rPr lang="en-US" sz="700" dirty="0">
                <a:solidFill>
                  <a:srgbClr val="2A295C"/>
                </a:solidFill>
              </a:rPr>
              <a:t>and each year after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gray">
          <a:xfrm>
            <a:off x="2277522" y="3426133"/>
            <a:ext cx="828094" cy="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85000"/>
              </a:lnSpc>
              <a:spcBef>
                <a:spcPts val="200"/>
              </a:spcBef>
            </a:pPr>
            <a:r>
              <a:rPr lang="en-US" sz="900" dirty="0">
                <a:solidFill>
                  <a:srgbClr val="2A295C"/>
                </a:solidFill>
              </a:rPr>
              <a:t> Fiscal 2016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7583" y="3328978"/>
            <a:ext cx="575732" cy="28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3710870" y="3381414"/>
            <a:ext cx="432048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2A295C"/>
                </a:solidFill>
              </a:rPr>
              <a:t>32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gray">
          <a:xfrm>
            <a:off x="8028384" y="4430553"/>
            <a:ext cx="647615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85000"/>
              </a:lnSpc>
              <a:spcBef>
                <a:spcPct val="50000"/>
              </a:spcBef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latin typeface="Arial" pitchFamily="34" charset="0"/>
              </a:defRPr>
            </a:lvl2pPr>
            <a:lvl3pPr marL="1143000" indent="-228600" eaLnBrk="0" hangingPunct="0">
              <a:defRPr sz="1600">
                <a:latin typeface="Arial" pitchFamily="34" charset="0"/>
              </a:defRPr>
            </a:lvl3pPr>
            <a:lvl4pPr marL="1600200" indent="-228600" eaLnBrk="0" hangingPunct="0">
              <a:defRPr sz="1600">
                <a:latin typeface="Arial" pitchFamily="34" charset="0"/>
              </a:defRPr>
            </a:lvl4pPr>
            <a:lvl5pPr marL="2057400" indent="-228600" eaLnBrk="0" hangingPunct="0">
              <a:defRPr sz="16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~220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198770" y="4361684"/>
            <a:ext cx="4829614" cy="28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5364088" y="2590899"/>
            <a:ext cx="0" cy="324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03848" y="2629789"/>
            <a:ext cx="211041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108</a:t>
            </a:r>
            <a:r>
              <a:rPr lang="en-US" sz="700" dirty="0">
                <a:solidFill>
                  <a:schemeClr val="accent1"/>
                </a:solidFill>
              </a:rPr>
              <a:t> </a:t>
            </a:r>
            <a:r>
              <a:rPr lang="en-US" sz="1000" dirty="0">
                <a:solidFill>
                  <a:schemeClr val="accent1"/>
                </a:solidFill>
              </a:rPr>
              <a:t>in FY 2016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08292" y="2629789"/>
            <a:ext cx="11162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137 in H1 2017</a:t>
            </a: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471488" y="1071312"/>
            <a:ext cx="3524448" cy="2662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anchor="t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1400" b="1" dirty="0">
                <a:solidFill>
                  <a:schemeClr val="accent1"/>
                </a:solidFill>
              </a:rPr>
              <a:t>OBJECTIVES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accent1"/>
                </a:solidFill>
              </a:rPr>
              <a:t>Faster alignment of on-site operating expenses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accent1"/>
                </a:solidFill>
              </a:rPr>
              <a:t>Organizational simplification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accent1"/>
                </a:solidFill>
              </a:rPr>
              <a:t>Increased international pooling of resources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054255" y="1218346"/>
            <a:ext cx="4635090" cy="8040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 3" panose="05040102010807070707" pitchFamily="18" charset="2"/>
              <a:buChar char=""/>
            </a:pPr>
            <a:r>
              <a:rPr lang="en-US" sz="1050" b="1" dirty="0">
                <a:solidFill>
                  <a:schemeClr val="accent1"/>
                </a:solidFill>
              </a:rPr>
              <a:t>Success of the program</a:t>
            </a:r>
            <a:r>
              <a:rPr lang="en-US" sz="1050" dirty="0">
                <a:solidFill>
                  <a:schemeClr val="accent1"/>
                </a:solidFill>
              </a:rPr>
              <a:t>: </a:t>
            </a:r>
            <a:br>
              <a:rPr lang="en-US" sz="1050" dirty="0">
                <a:solidFill>
                  <a:schemeClr val="accent1"/>
                </a:solidFill>
              </a:rPr>
            </a:br>
            <a:r>
              <a:rPr lang="en-US" sz="1050" dirty="0">
                <a:solidFill>
                  <a:schemeClr val="accent1"/>
                </a:solidFill>
              </a:rPr>
              <a:t>multitude of cost reduction projects submitted by the teams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 3" panose="05040102010807070707" pitchFamily="18" charset="2"/>
              <a:buChar char=""/>
            </a:pPr>
            <a:r>
              <a:rPr lang="en-US" sz="1050" b="1" dirty="0">
                <a:solidFill>
                  <a:schemeClr val="accent1"/>
                </a:solidFill>
              </a:rPr>
              <a:t>Generate annual savings for Fiscal 2018 equivalent to about 90% </a:t>
            </a:r>
            <a:br>
              <a:rPr lang="en-US" sz="1050" b="1" dirty="0">
                <a:solidFill>
                  <a:schemeClr val="accent1"/>
                </a:solidFill>
              </a:rPr>
            </a:br>
            <a:r>
              <a:rPr lang="en-US" sz="1050" b="1" dirty="0">
                <a:solidFill>
                  <a:schemeClr val="accent1"/>
                </a:solidFill>
              </a:rPr>
              <a:t>of the exceptional costs (~ €220m)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204039" y="3855112"/>
            <a:ext cx="2988141" cy="28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gray">
          <a:xfrm>
            <a:off x="2025494" y="3930189"/>
            <a:ext cx="1080122" cy="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85000"/>
              </a:lnSpc>
              <a:spcBef>
                <a:spcPts val="200"/>
              </a:spcBef>
            </a:pPr>
            <a:r>
              <a:rPr lang="en-US" sz="900" dirty="0">
                <a:solidFill>
                  <a:schemeClr val="accent1"/>
                </a:solidFill>
              </a:rPr>
              <a:t>Fiscal 2017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6048164" y="3907548"/>
            <a:ext cx="705365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50000"/>
              </a:spcBef>
              <a:defRPr sz="1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150</a:t>
            </a:r>
          </a:p>
        </p:txBody>
      </p:sp>
      <p:sp>
        <p:nvSpPr>
          <p:cNvPr id="31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32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15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499992" y="3922342"/>
            <a:ext cx="1440000" cy="829573"/>
          </a:xfrm>
          <a:prstGeom prst="rect">
            <a:avLst/>
          </a:prstGeom>
          <a:solidFill>
            <a:srgbClr val="65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20172" y="3922342"/>
            <a:ext cx="1440000" cy="829573"/>
          </a:xfrm>
          <a:prstGeom prst="rect">
            <a:avLst/>
          </a:prstGeom>
          <a:solidFill>
            <a:srgbClr val="65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9992" y="87980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20172" y="87980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25749" y="885419"/>
            <a:ext cx="948615" cy="81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9992" y="191654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20172" y="191654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25749" y="1922159"/>
            <a:ext cx="948615" cy="81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99992" y="2931382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20172" y="2931382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25749" y="2936992"/>
            <a:ext cx="948615" cy="81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Espace réservé pour une image  17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14" y="879809"/>
            <a:ext cx="2484000" cy="832270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71485" y="879809"/>
            <a:ext cx="1260000" cy="826591"/>
          </a:xfrm>
          <a:solidFill>
            <a:schemeClr val="bg2"/>
          </a:solidFill>
        </p:spPr>
        <p:txBody>
          <a:bodyPr lIns="72000" tIns="72000" rIns="72000" bIns="72000" anchor="ctr">
            <a:normAutofit/>
          </a:bodyPr>
          <a:lstStyle/>
          <a:p>
            <a:pPr lvl="4"/>
            <a:r>
              <a:rPr lang="en-US" sz="1100" b="1" dirty="0">
                <a:solidFill>
                  <a:schemeClr val="accent1"/>
                </a:solidFill>
              </a:rPr>
              <a:t>Business &amp; Administrations</a:t>
            </a:r>
          </a:p>
        </p:txBody>
      </p:sp>
      <p:sp>
        <p:nvSpPr>
          <p:cNvPr id="33" name="AutoShape 85"/>
          <p:cNvSpPr>
            <a:spLocks noChangeArrowheads="1"/>
          </p:cNvSpPr>
          <p:nvPr/>
        </p:nvSpPr>
        <p:spPr bwMode="auto">
          <a:xfrm rot="5400000">
            <a:off x="5070255" y="443725"/>
            <a:ext cx="288000" cy="1339745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+1.3%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35" name="AutoShape 85"/>
          <p:cNvSpPr>
            <a:spLocks noChangeArrowheads="1"/>
          </p:cNvSpPr>
          <p:nvPr/>
        </p:nvSpPr>
        <p:spPr bwMode="auto">
          <a:xfrm rot="16200000">
            <a:off x="5070257" y="1505816"/>
            <a:ext cx="288000" cy="1339747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" lIns="0" tIns="72000" rIns="0" bIns="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+2.5%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37" name="AutoShape 85"/>
          <p:cNvSpPr>
            <a:spLocks noChangeArrowheads="1"/>
          </p:cNvSpPr>
          <p:nvPr/>
        </p:nvSpPr>
        <p:spPr bwMode="auto">
          <a:xfrm rot="16200000">
            <a:off x="5070257" y="2502054"/>
            <a:ext cx="288000" cy="1339747"/>
          </a:xfrm>
          <a:prstGeom prst="rect">
            <a:avLst/>
          </a:prstGeom>
          <a:ln w="9525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0" tIns="72000" rIns="0" bIns="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+1.6%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7518728" y="894753"/>
            <a:ext cx="1396900" cy="806245"/>
            <a:chOff x="7181686" y="1230293"/>
            <a:chExt cx="1396900" cy="806245"/>
          </a:xfrm>
        </p:grpSpPr>
        <p:graphicFrame>
          <p:nvGraphicFramePr>
            <p:cNvPr id="41" name="Graphique 40"/>
            <p:cNvGraphicFramePr/>
            <p:nvPr>
              <p:extLst/>
            </p:nvPr>
          </p:nvGraphicFramePr>
          <p:xfrm>
            <a:off x="7181686" y="1230293"/>
            <a:ext cx="1396900" cy="8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ZoneTexte 3"/>
            <p:cNvSpPr txBox="1"/>
            <p:nvPr/>
          </p:nvSpPr>
          <p:spPr>
            <a:xfrm>
              <a:off x="7634071" y="1517681"/>
              <a:ext cx="4921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272E57"/>
                  </a:solidFill>
                </a:rPr>
                <a:t>54%</a:t>
              </a: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7507383" y="2950787"/>
            <a:ext cx="1419591" cy="813304"/>
            <a:chOff x="7170341" y="3707596"/>
            <a:chExt cx="1419591" cy="813304"/>
          </a:xfrm>
        </p:grpSpPr>
        <p:graphicFrame>
          <p:nvGraphicFramePr>
            <p:cNvPr id="43" name="Graphique 42"/>
            <p:cNvGraphicFramePr/>
            <p:nvPr>
              <p:extLst/>
            </p:nvPr>
          </p:nvGraphicFramePr>
          <p:xfrm>
            <a:off x="7170341" y="3707596"/>
            <a:ext cx="1419591" cy="813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5" name="ZoneTexte 44"/>
            <p:cNvSpPr txBox="1"/>
            <p:nvPr/>
          </p:nvSpPr>
          <p:spPr>
            <a:xfrm>
              <a:off x="7647774" y="4002964"/>
              <a:ext cx="4812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272E57"/>
                  </a:solidFill>
                </a:rPr>
                <a:t>21%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7518728" y="1940601"/>
            <a:ext cx="1396900" cy="800304"/>
            <a:chOff x="7181686" y="2457682"/>
            <a:chExt cx="1396900" cy="800304"/>
          </a:xfrm>
        </p:grpSpPr>
        <p:graphicFrame>
          <p:nvGraphicFramePr>
            <p:cNvPr id="42" name="Graphique 41"/>
            <p:cNvGraphicFramePr/>
            <p:nvPr>
              <p:extLst/>
            </p:nvPr>
          </p:nvGraphicFramePr>
          <p:xfrm>
            <a:off x="7181686" y="2457682"/>
            <a:ext cx="1396900" cy="800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6" name="ZoneTexte 45"/>
            <p:cNvSpPr txBox="1"/>
            <p:nvPr/>
          </p:nvSpPr>
          <p:spPr>
            <a:xfrm>
              <a:off x="7634071" y="2739648"/>
              <a:ext cx="492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272E57"/>
                  </a:solidFill>
                </a:rPr>
                <a:t>25%</a:t>
              </a:r>
            </a:p>
          </p:txBody>
        </p:sp>
      </p:grpSp>
      <p:sp>
        <p:nvSpPr>
          <p:cNvPr id="29" name="AutoShape 85"/>
          <p:cNvSpPr>
            <a:spLocks noChangeArrowheads="1"/>
          </p:cNvSpPr>
          <p:nvPr/>
        </p:nvSpPr>
        <p:spPr bwMode="auto">
          <a:xfrm rot="5400000">
            <a:off x="5070255" y="826063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+2.1%</a:t>
            </a:r>
            <a:endParaRPr lang="en-US" sz="1400" spc="-100" dirty="0">
              <a:solidFill>
                <a:schemeClr val="accent1"/>
              </a:solidFill>
            </a:endParaRPr>
          </a:p>
        </p:txBody>
      </p:sp>
      <p:sp>
        <p:nvSpPr>
          <p:cNvPr id="51" name="Content Placeholder 13"/>
          <p:cNvSpPr txBox="1">
            <a:spLocks/>
          </p:cNvSpPr>
          <p:nvPr/>
        </p:nvSpPr>
        <p:spPr>
          <a:xfrm>
            <a:off x="476571" y="1918193"/>
            <a:ext cx="2603983" cy="2222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272E57"/>
              </a:buClr>
            </a:pP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" r="1164" b="2308"/>
          <a:stretch/>
        </p:blipFill>
        <p:spPr>
          <a:xfrm>
            <a:off x="1829161" y="1916549"/>
            <a:ext cx="2484000" cy="825736"/>
          </a:xfrm>
          <a:ln>
            <a:noFill/>
          </a:ln>
        </p:spPr>
      </p:pic>
      <p:pic>
        <p:nvPicPr>
          <p:cNvPr id="67" name="Espace réservé pour une image  6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2" r="1"/>
          <a:stretch/>
        </p:blipFill>
        <p:spPr>
          <a:xfrm>
            <a:off x="1836299" y="2931382"/>
            <a:ext cx="2483673" cy="828000"/>
          </a:xfrm>
        </p:spPr>
      </p:pic>
      <p:sp>
        <p:nvSpPr>
          <p:cNvPr id="47" name="Content Placeholder 13"/>
          <p:cNvSpPr txBox="1">
            <a:spLocks/>
          </p:cNvSpPr>
          <p:nvPr/>
        </p:nvSpPr>
        <p:spPr>
          <a:xfrm>
            <a:off x="471488" y="3922342"/>
            <a:ext cx="3848484" cy="828092"/>
          </a:xfrm>
          <a:prstGeom prst="rect">
            <a:avLst/>
          </a:prstGeom>
          <a:solidFill>
            <a:srgbClr val="65676A"/>
          </a:solidFill>
        </p:spPr>
        <p:txBody>
          <a:bodyPr vert="horz" lIns="72000" tIns="72000" rIns="72000" bIns="72000" rtlCol="0" anchor="ctr"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272E57"/>
              </a:buClr>
            </a:pPr>
            <a:r>
              <a:rPr lang="en-US" sz="1050" dirty="0">
                <a:solidFill>
                  <a:schemeClr val="accent4"/>
                </a:solidFill>
              </a:rPr>
              <a:t>TOTAL ON-SITE SERVICES</a:t>
            </a:r>
          </a:p>
        </p:txBody>
      </p:sp>
      <p:sp>
        <p:nvSpPr>
          <p:cNvPr id="73" name="AutoShape 85"/>
          <p:cNvSpPr>
            <a:spLocks noChangeArrowheads="1"/>
          </p:cNvSpPr>
          <p:nvPr/>
        </p:nvSpPr>
        <p:spPr bwMode="auto">
          <a:xfrm rot="16200000">
            <a:off x="6462226" y="3995091"/>
            <a:ext cx="288000" cy="684076"/>
          </a:xfrm>
          <a:prstGeom prst="rect">
            <a:avLst/>
          </a:prstGeom>
          <a:ln w="9525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65676A"/>
                </a:solidFill>
              </a:rPr>
              <a:t>5.7%</a:t>
            </a:r>
            <a:endParaRPr lang="en-US" sz="1400" spc="-100" dirty="0">
              <a:solidFill>
                <a:srgbClr val="65676A"/>
              </a:solidFill>
            </a:endParaRPr>
          </a:p>
        </p:txBody>
      </p:sp>
      <p:sp>
        <p:nvSpPr>
          <p:cNvPr id="74" name="Ellipse 73"/>
          <p:cNvSpPr>
            <a:spLocks noChangeAspect="1"/>
          </p:cNvSpPr>
          <p:nvPr/>
        </p:nvSpPr>
        <p:spPr>
          <a:xfrm>
            <a:off x="6904597" y="4067128"/>
            <a:ext cx="547723" cy="540000"/>
          </a:xfrm>
          <a:prstGeom prst="ellipse">
            <a:avLst/>
          </a:prstGeom>
          <a:solidFill>
            <a:srgbClr val="65676A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+20 bps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5276657" y="4382534"/>
            <a:ext cx="3989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</a:rPr>
              <a:t>Hors Rugby &amp; 53</a:t>
            </a:r>
            <a:r>
              <a:rPr lang="en-US" sz="600" baseline="30000" dirty="0">
                <a:solidFill>
                  <a:schemeClr val="accent2"/>
                </a:solidFill>
              </a:rPr>
              <a:t>rd</a:t>
            </a:r>
            <a:r>
              <a:rPr lang="en-US" sz="600" dirty="0">
                <a:solidFill>
                  <a:schemeClr val="accent2"/>
                </a:solidFill>
              </a:rPr>
              <a:t> week</a:t>
            </a:r>
          </a:p>
        </p:txBody>
      </p:sp>
      <p:sp>
        <p:nvSpPr>
          <p:cNvPr id="72" name="AutoShape 85"/>
          <p:cNvSpPr>
            <a:spLocks noChangeArrowheads="1"/>
          </p:cNvSpPr>
          <p:nvPr/>
        </p:nvSpPr>
        <p:spPr bwMode="auto">
          <a:xfrm rot="5400000">
            <a:off x="5070255" y="3486037"/>
            <a:ext cx="288000" cy="133974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65676A"/>
                </a:solidFill>
              </a:rPr>
              <a:t>+1.7%</a:t>
            </a:r>
            <a:endParaRPr lang="en-US" sz="1400" spc="-100" dirty="0">
              <a:solidFill>
                <a:srgbClr val="65676A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696235" y="4850968"/>
            <a:ext cx="19810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aseline="30000" dirty="0">
                <a:solidFill>
                  <a:schemeClr val="accent1"/>
                </a:solidFill>
              </a:rPr>
              <a:t>1</a:t>
            </a:r>
            <a:r>
              <a:rPr lang="en-US" sz="600" dirty="0">
                <a:solidFill>
                  <a:schemeClr val="accent1"/>
                </a:solidFill>
              </a:rPr>
              <a:t> </a:t>
            </a:r>
            <a:r>
              <a:rPr lang="en-US" sz="700" i="1" dirty="0">
                <a:solidFill>
                  <a:schemeClr val="accent1"/>
                </a:solidFill>
              </a:rPr>
              <a:t>Before exceptional costs at constant rate</a:t>
            </a:r>
          </a:p>
        </p:txBody>
      </p:sp>
      <p:sp>
        <p:nvSpPr>
          <p:cNvPr id="80" name="AutoShape 85"/>
          <p:cNvSpPr>
            <a:spLocks noChangeArrowheads="1"/>
          </p:cNvSpPr>
          <p:nvPr/>
        </p:nvSpPr>
        <p:spPr bwMode="auto">
          <a:xfrm rot="5400000">
            <a:off x="5070255" y="1867197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+1.5%</a:t>
            </a:r>
            <a:endParaRPr lang="en-US" sz="1400" spc="-100" dirty="0">
              <a:solidFill>
                <a:schemeClr val="accent1"/>
              </a:solidFill>
            </a:endParaRPr>
          </a:p>
        </p:txBody>
      </p:sp>
      <p:sp>
        <p:nvSpPr>
          <p:cNvPr id="81" name="AutoShape 85"/>
          <p:cNvSpPr>
            <a:spLocks noChangeArrowheads="1"/>
          </p:cNvSpPr>
          <p:nvPr/>
        </p:nvSpPr>
        <p:spPr bwMode="auto">
          <a:xfrm rot="5400000">
            <a:off x="5070255" y="2873551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36000" rIns="0" bIns="7200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+0.3%</a:t>
            </a:r>
            <a:endParaRPr lang="en-US" sz="1400" spc="-100" dirty="0">
              <a:solidFill>
                <a:schemeClr val="accent1"/>
              </a:solidFill>
            </a:endParaRPr>
          </a:p>
        </p:txBody>
      </p:sp>
      <p:sp>
        <p:nvSpPr>
          <p:cNvPr id="82" name="AutoShape 85"/>
          <p:cNvSpPr>
            <a:spLocks noChangeArrowheads="1"/>
          </p:cNvSpPr>
          <p:nvPr/>
        </p:nvSpPr>
        <p:spPr bwMode="auto">
          <a:xfrm rot="5400000">
            <a:off x="5070255" y="3845628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+1.6%</a:t>
            </a:r>
            <a:endParaRPr lang="en-US" sz="1400" spc="-100" dirty="0">
              <a:solidFill>
                <a:schemeClr val="accent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283334" y="3445574"/>
            <a:ext cx="608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</a:rPr>
              <a:t>Excluding Rugby &amp; 53</a:t>
            </a:r>
            <a:r>
              <a:rPr lang="en-US" sz="600" baseline="30000" dirty="0">
                <a:solidFill>
                  <a:schemeClr val="accent1"/>
                </a:solidFill>
              </a:rPr>
              <a:t>rd</a:t>
            </a:r>
            <a:r>
              <a:rPr lang="en-US" sz="600" dirty="0">
                <a:solidFill>
                  <a:schemeClr val="accent1"/>
                </a:solidFill>
              </a:rPr>
              <a:t> week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5275840" y="2437462"/>
            <a:ext cx="6278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</a:rPr>
              <a:t>Excluding Rugby &amp; 53</a:t>
            </a:r>
            <a:r>
              <a:rPr lang="en-US" sz="600" baseline="30000" dirty="0">
                <a:solidFill>
                  <a:schemeClr val="accent1"/>
                </a:solidFill>
              </a:rPr>
              <a:t>rd</a:t>
            </a:r>
            <a:r>
              <a:rPr lang="en-US" sz="600" dirty="0">
                <a:solidFill>
                  <a:schemeClr val="accent1"/>
                </a:solidFill>
              </a:rPr>
              <a:t> week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5283334" y="1392148"/>
            <a:ext cx="608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</a:rPr>
              <a:t>Excluding Rugby &amp; 53</a:t>
            </a:r>
            <a:r>
              <a:rPr lang="en-US" sz="600" baseline="30000" dirty="0">
                <a:solidFill>
                  <a:schemeClr val="accent1"/>
                </a:solidFill>
              </a:rPr>
              <a:t>rd</a:t>
            </a:r>
            <a:r>
              <a:rPr lang="en-US" sz="600" dirty="0">
                <a:solidFill>
                  <a:schemeClr val="accent1"/>
                </a:solidFill>
              </a:rPr>
              <a:t> week</a:t>
            </a:r>
          </a:p>
        </p:txBody>
      </p:sp>
      <p:sp>
        <p:nvSpPr>
          <p:cNvPr id="89" name="AutoShape 85"/>
          <p:cNvSpPr>
            <a:spLocks noChangeArrowheads="1"/>
          </p:cNvSpPr>
          <p:nvPr/>
        </p:nvSpPr>
        <p:spPr bwMode="auto">
          <a:xfrm rot="5400000">
            <a:off x="6500110" y="892373"/>
            <a:ext cx="288000" cy="759844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270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4.8%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6912260" y="1002295"/>
            <a:ext cx="547723" cy="540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272E57"/>
                </a:solidFill>
              </a:rPr>
              <a:t>+10 bps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93" name="AutoShape 85"/>
          <p:cNvSpPr>
            <a:spLocks noChangeArrowheads="1"/>
          </p:cNvSpPr>
          <p:nvPr/>
        </p:nvSpPr>
        <p:spPr bwMode="auto">
          <a:xfrm rot="16200000">
            <a:off x="6462226" y="3003335"/>
            <a:ext cx="288000" cy="684076"/>
          </a:xfrm>
          <a:prstGeom prst="rect">
            <a:avLst/>
          </a:prstGeom>
          <a:ln w="9525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6.6%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6904596" y="3075372"/>
            <a:ext cx="547724" cy="540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272E57"/>
                </a:solidFill>
              </a:rPr>
              <a:t>+30 bps</a:t>
            </a:r>
          </a:p>
        </p:txBody>
      </p:sp>
      <p:sp>
        <p:nvSpPr>
          <p:cNvPr id="96" name="AutoShape 85"/>
          <p:cNvSpPr>
            <a:spLocks noChangeArrowheads="1"/>
          </p:cNvSpPr>
          <p:nvPr/>
        </p:nvSpPr>
        <p:spPr bwMode="auto">
          <a:xfrm rot="16200000">
            <a:off x="6480228" y="1974813"/>
            <a:ext cx="288000" cy="720080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6.6%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97" name="Ellipse 96"/>
          <p:cNvSpPr>
            <a:spLocks noChangeAspect="1"/>
          </p:cNvSpPr>
          <p:nvPr/>
        </p:nvSpPr>
        <p:spPr>
          <a:xfrm>
            <a:off x="6904597" y="2064852"/>
            <a:ext cx="547723" cy="540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272E57"/>
                </a:solidFill>
              </a:rPr>
              <a:t>+30 bps</a:t>
            </a:r>
          </a:p>
        </p:txBody>
      </p:sp>
      <p:sp>
        <p:nvSpPr>
          <p:cNvPr id="98" name="Title 7"/>
          <p:cNvSpPr txBox="1">
            <a:spLocks noGrp="1"/>
          </p:cNvSpPr>
          <p:nvPr>
            <p:ph type="title"/>
          </p:nvPr>
        </p:nvSpPr>
        <p:spPr>
          <a:xfrm>
            <a:off x="471488" y="356565"/>
            <a:ext cx="8205787" cy="38893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SEGMENT OVERVIEW - On-Site services</a:t>
            </a:r>
          </a:p>
        </p:txBody>
      </p:sp>
      <p:sp>
        <p:nvSpPr>
          <p:cNvPr id="99" name="Text Placeholder 5"/>
          <p:cNvSpPr txBox="1">
            <a:spLocks/>
          </p:cNvSpPr>
          <p:nvPr/>
        </p:nvSpPr>
        <p:spPr>
          <a:xfrm>
            <a:off x="471600" y="625578"/>
            <a:ext cx="8204400" cy="277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4"/>
                </a:solidFill>
              </a:rPr>
              <a:t>Key figures</a:t>
            </a:r>
          </a:p>
        </p:txBody>
      </p:sp>
      <p:sp>
        <p:nvSpPr>
          <p:cNvPr id="83" name="Footer Placeholder 2"/>
          <p:cNvSpPr txBox="1">
            <a:spLocks/>
          </p:cNvSpPr>
          <p:nvPr/>
        </p:nvSpPr>
        <p:spPr>
          <a:xfrm>
            <a:off x="4284276" y="4948014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* Alternative Performance Measures 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94906" y="4419896"/>
            <a:ext cx="608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</a:rPr>
              <a:t>Excluding Rugby &amp; 53</a:t>
            </a:r>
            <a:r>
              <a:rPr lang="en-US" sz="600" baseline="30000" dirty="0">
                <a:solidFill>
                  <a:schemeClr val="accent1"/>
                </a:solidFill>
              </a:rPr>
              <a:t>rd</a:t>
            </a:r>
            <a:r>
              <a:rPr lang="en-US" sz="600" dirty="0">
                <a:solidFill>
                  <a:schemeClr val="accent1"/>
                </a:solidFill>
              </a:rPr>
              <a:t> week</a:t>
            </a:r>
          </a:p>
        </p:txBody>
      </p:sp>
      <p:sp>
        <p:nvSpPr>
          <p:cNvPr id="77" name="Content Placeholder 13"/>
          <p:cNvSpPr txBox="1">
            <a:spLocks/>
          </p:cNvSpPr>
          <p:nvPr/>
        </p:nvSpPr>
        <p:spPr>
          <a:xfrm>
            <a:off x="471485" y="1916549"/>
            <a:ext cx="1260000" cy="826591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ctr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272E57"/>
              </a:buClr>
            </a:pPr>
            <a:r>
              <a:rPr lang="en-US" sz="1100" dirty="0">
                <a:solidFill>
                  <a:srgbClr val="272E57"/>
                </a:solidFill>
              </a:rPr>
              <a:t>Health </a:t>
            </a:r>
            <a:r>
              <a:rPr lang="en-US" sz="1100">
                <a:solidFill>
                  <a:srgbClr val="272E57"/>
                </a:solidFill>
              </a:rPr>
              <a:t>Care </a:t>
            </a:r>
            <a:br>
              <a:rPr lang="en-US" sz="1100">
                <a:solidFill>
                  <a:srgbClr val="272E57"/>
                </a:solidFill>
              </a:rPr>
            </a:br>
            <a:r>
              <a:rPr lang="en-US" sz="1100">
                <a:solidFill>
                  <a:srgbClr val="272E57"/>
                </a:solidFill>
              </a:rPr>
              <a:t>&amp; </a:t>
            </a:r>
            <a:r>
              <a:rPr lang="en-US" sz="1100" dirty="0">
                <a:solidFill>
                  <a:srgbClr val="272E57"/>
                </a:solidFill>
              </a:rPr>
              <a:t>Seniors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8" name="Content Placeholder 13"/>
          <p:cNvSpPr txBox="1">
            <a:spLocks/>
          </p:cNvSpPr>
          <p:nvPr/>
        </p:nvSpPr>
        <p:spPr>
          <a:xfrm>
            <a:off x="471485" y="2931382"/>
            <a:ext cx="1260000" cy="826591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ctr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100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499992" y="735546"/>
            <a:ext cx="14401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ctr">
              <a:lnSpc>
                <a:spcPct val="90000"/>
              </a:lnSpc>
              <a:spcBef>
                <a:spcPts val="190"/>
              </a:spcBef>
              <a:spcAft>
                <a:spcPts val="190"/>
              </a:spcAft>
              <a:buClr>
                <a:srgbClr val="272E57"/>
              </a:buClr>
            </a:pPr>
            <a:r>
              <a:rPr lang="en-US" sz="1000" b="1" dirty="0">
                <a:solidFill>
                  <a:srgbClr val="65676A"/>
                </a:solidFill>
              </a:rPr>
              <a:t>ORGANIC GROWTH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740352" y="598488"/>
            <a:ext cx="9369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4" algn="ctr">
              <a:lnSpc>
                <a:spcPct val="90000"/>
              </a:lnSpc>
              <a:spcBef>
                <a:spcPts val="190"/>
              </a:spcBef>
              <a:spcAft>
                <a:spcPts val="190"/>
              </a:spcAft>
              <a:buClr>
                <a:srgbClr val="272E57"/>
              </a:buClr>
            </a:pPr>
            <a:r>
              <a:rPr lang="en-US" sz="1000" b="1" dirty="0">
                <a:solidFill>
                  <a:srgbClr val="65676A"/>
                </a:solidFill>
              </a:rPr>
              <a:t>SHARE OF REVENUES</a:t>
            </a:r>
            <a:endParaRPr lang="en-US" sz="1000" b="1" baseline="30000" dirty="0">
              <a:solidFill>
                <a:srgbClr val="65676A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6120172" y="735546"/>
            <a:ext cx="14401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ctr">
              <a:lnSpc>
                <a:spcPct val="90000"/>
              </a:lnSpc>
              <a:spcBef>
                <a:spcPts val="190"/>
              </a:spcBef>
              <a:spcAft>
                <a:spcPts val="190"/>
              </a:spcAft>
              <a:buClr>
                <a:srgbClr val="272E57"/>
              </a:buClr>
            </a:pPr>
            <a:r>
              <a:rPr lang="en-US" sz="1000" b="1" dirty="0">
                <a:solidFill>
                  <a:srgbClr val="65676A"/>
                </a:solidFill>
              </a:rPr>
              <a:t>OPERATING MARGIN</a:t>
            </a:r>
            <a:r>
              <a:rPr lang="en-US" sz="1000" b="1" baseline="30000" dirty="0">
                <a:solidFill>
                  <a:srgbClr val="65676A"/>
                </a:solidFill>
              </a:rPr>
              <a:t>1</a:t>
            </a:r>
            <a:endParaRPr lang="en-US" sz="1000" b="1" dirty="0">
              <a:solidFill>
                <a:srgbClr val="65676A"/>
              </a:solidFill>
            </a:endParaRPr>
          </a:p>
        </p:txBody>
      </p:sp>
      <p:sp>
        <p:nvSpPr>
          <p:cNvPr id="9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100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16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63"/>
          <p:cNvSpPr>
            <a:spLocks noChangeArrowheads="1"/>
          </p:cNvSpPr>
          <p:nvPr/>
        </p:nvSpPr>
        <p:spPr bwMode="gray">
          <a:xfrm>
            <a:off x="471487" y="3594454"/>
            <a:ext cx="8205787" cy="360000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  <a:extLst/>
        </p:spPr>
        <p:txBody>
          <a:bodyPr lIns="72000" tIns="0" rIns="0" bIns="0" anchor="ctr"/>
          <a:lstStyle/>
          <a:p>
            <a:pPr>
              <a:lnSpc>
                <a:spcPct val="80000"/>
              </a:lnSpc>
              <a:tabLst>
                <a:tab pos="5203825" algn="r"/>
              </a:tabLst>
            </a:pPr>
            <a:r>
              <a:rPr lang="en-US" altLang="fr-FR" sz="1200" b="1" dirty="0">
                <a:solidFill>
                  <a:schemeClr val="accent1"/>
                </a:solidFill>
              </a:rPr>
              <a:t>Organic growth	</a:t>
            </a:r>
            <a:r>
              <a:rPr lang="en-US" altLang="fr-FR" b="1" dirty="0">
                <a:solidFill>
                  <a:schemeClr val="accent1"/>
                </a:solidFill>
              </a:rPr>
              <a:t>+7.7%</a:t>
            </a:r>
          </a:p>
        </p:txBody>
      </p:sp>
      <p:sp>
        <p:nvSpPr>
          <p:cNvPr id="53" name="AutoShape 63"/>
          <p:cNvSpPr>
            <a:spLocks noChangeArrowheads="1"/>
          </p:cNvSpPr>
          <p:nvPr/>
        </p:nvSpPr>
        <p:spPr bwMode="gray">
          <a:xfrm>
            <a:off x="471487" y="3198410"/>
            <a:ext cx="8205787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72000" tIns="0" rIns="0" bIns="0" anchor="ctr"/>
          <a:lstStyle/>
          <a:p>
            <a:pPr defTabSz="4751388">
              <a:lnSpc>
                <a:spcPct val="80000"/>
              </a:lnSpc>
              <a:tabLst>
                <a:tab pos="5203825" algn="r"/>
                <a:tab pos="7534275" algn="r"/>
              </a:tabLst>
            </a:pPr>
            <a:r>
              <a:rPr lang="en-US" altLang="fr-FR" sz="1200" b="1" dirty="0">
                <a:solidFill>
                  <a:schemeClr val="accent1"/>
                </a:solidFill>
              </a:rPr>
              <a:t>Total growth	</a:t>
            </a:r>
            <a:r>
              <a:rPr lang="en-US" altLang="fr-FR" b="1" dirty="0">
                <a:solidFill>
                  <a:schemeClr val="accent1"/>
                </a:solidFill>
              </a:rPr>
              <a:t>+16.0%	+16.7%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35996" y="975220"/>
            <a:ext cx="158417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2A295C"/>
                </a:solidFill>
              </a:rPr>
              <a:t>REVENUES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552220" y="975220"/>
            <a:ext cx="22782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2A295C"/>
                </a:solidFill>
              </a:rPr>
              <a:t>OPERATING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2A295C"/>
                </a:solidFill>
              </a:rPr>
              <a:t>PROFIT</a:t>
            </a:r>
            <a:endParaRPr lang="en-US" b="1" baseline="30000" dirty="0">
              <a:solidFill>
                <a:srgbClr val="2A295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53998" y="1476371"/>
            <a:ext cx="1548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65676A"/>
                </a:solidFill>
              </a:rPr>
              <a:t>€905 million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17245" y="1495033"/>
            <a:ext cx="1548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65676A"/>
                </a:solidFill>
              </a:rPr>
              <a:t>€307 million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788084" y="1935970"/>
            <a:ext cx="1080000" cy="1080000"/>
            <a:chOff x="3946975" y="2319906"/>
            <a:chExt cx="1080000" cy="1080000"/>
          </a:xfrm>
        </p:grpSpPr>
        <p:sp>
          <p:nvSpPr>
            <p:cNvPr id="45" name="Ellipse 44"/>
            <p:cNvSpPr/>
            <p:nvPr/>
          </p:nvSpPr>
          <p:spPr>
            <a:xfrm>
              <a:off x="3946975" y="2319906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129341" y="2528137"/>
              <a:ext cx="7152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</a:rPr>
                <a:t>€</a:t>
              </a:r>
            </a:p>
          </p:txBody>
        </p:sp>
      </p:grpSp>
      <p:sp>
        <p:nvSpPr>
          <p:cNvPr id="36" name="Text Placeholder 5"/>
          <p:cNvSpPr txBox="1">
            <a:spLocks/>
          </p:cNvSpPr>
          <p:nvPr/>
        </p:nvSpPr>
        <p:spPr>
          <a:xfrm>
            <a:off x="471600" y="733260"/>
            <a:ext cx="8204400" cy="277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4"/>
                </a:solidFill>
              </a:rPr>
              <a:t>Key figures</a:t>
            </a:r>
          </a:p>
        </p:txBody>
      </p:sp>
      <p:sp>
        <p:nvSpPr>
          <p:cNvPr id="42" name="Title 7"/>
          <p:cNvSpPr txBox="1">
            <a:spLocks/>
          </p:cNvSpPr>
          <p:nvPr/>
        </p:nvSpPr>
        <p:spPr>
          <a:xfrm>
            <a:off x="476250" y="355788"/>
            <a:ext cx="8201025" cy="406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Benefits &amp; Rewards Services FISCAL 2017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7151331" y="1935970"/>
            <a:ext cx="1080000" cy="1080000"/>
            <a:chOff x="7151331" y="2236356"/>
            <a:chExt cx="1080000" cy="1080000"/>
          </a:xfrm>
        </p:grpSpPr>
        <p:sp>
          <p:nvSpPr>
            <p:cNvPr id="69" name="Ellipse 68"/>
            <p:cNvSpPr/>
            <p:nvPr/>
          </p:nvSpPr>
          <p:spPr>
            <a:xfrm>
              <a:off x="7151331" y="2236356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4"/>
            <p:cNvGrpSpPr>
              <a:grpSpLocks noChangeAspect="1"/>
            </p:cNvGrpSpPr>
            <p:nvPr/>
          </p:nvGrpSpPr>
          <p:grpSpPr bwMode="auto">
            <a:xfrm>
              <a:off x="7380312" y="2427734"/>
              <a:ext cx="631825" cy="628650"/>
              <a:chOff x="536" y="1315"/>
              <a:chExt cx="398" cy="396"/>
            </a:xfrm>
          </p:grpSpPr>
          <p:sp>
            <p:nvSpPr>
              <p:cNvPr id="7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36" y="1315"/>
                <a:ext cx="398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"/>
              <p:cNvSpPr>
                <a:spLocks noEditPoints="1"/>
              </p:cNvSpPr>
              <p:nvPr/>
            </p:nvSpPr>
            <p:spPr bwMode="auto">
              <a:xfrm>
                <a:off x="537" y="1301"/>
                <a:ext cx="397" cy="410"/>
              </a:xfrm>
              <a:custGeom>
                <a:avLst/>
                <a:gdLst>
                  <a:gd name="T0" fmla="*/ 392 w 392"/>
                  <a:gd name="T1" fmla="*/ 237 h 404"/>
                  <a:gd name="T2" fmla="*/ 390 w 392"/>
                  <a:gd name="T3" fmla="*/ 230 h 404"/>
                  <a:gd name="T4" fmla="*/ 330 w 392"/>
                  <a:gd name="T5" fmla="*/ 110 h 404"/>
                  <a:gd name="T6" fmla="*/ 302 w 392"/>
                  <a:gd name="T7" fmla="*/ 110 h 404"/>
                  <a:gd name="T8" fmla="*/ 242 w 392"/>
                  <a:gd name="T9" fmla="*/ 230 h 404"/>
                  <a:gd name="T10" fmla="*/ 240 w 392"/>
                  <a:gd name="T11" fmla="*/ 237 h 404"/>
                  <a:gd name="T12" fmla="*/ 240 w 392"/>
                  <a:gd name="T13" fmla="*/ 237 h 404"/>
                  <a:gd name="T14" fmla="*/ 392 w 392"/>
                  <a:gd name="T15" fmla="*/ 237 h 404"/>
                  <a:gd name="T16" fmla="*/ 392 w 392"/>
                  <a:gd name="T17" fmla="*/ 237 h 404"/>
                  <a:gd name="T18" fmla="*/ 316 w 392"/>
                  <a:gd name="T19" fmla="*/ 153 h 404"/>
                  <a:gd name="T20" fmla="*/ 350 w 392"/>
                  <a:gd name="T21" fmla="*/ 221 h 404"/>
                  <a:gd name="T22" fmla="*/ 282 w 392"/>
                  <a:gd name="T23" fmla="*/ 221 h 404"/>
                  <a:gd name="T24" fmla="*/ 316 w 392"/>
                  <a:gd name="T25" fmla="*/ 153 h 404"/>
                  <a:gd name="T26" fmla="*/ 275 w 392"/>
                  <a:gd name="T27" fmla="*/ 253 h 404"/>
                  <a:gd name="T28" fmla="*/ 357 w 392"/>
                  <a:gd name="T29" fmla="*/ 253 h 404"/>
                  <a:gd name="T30" fmla="*/ 275 w 392"/>
                  <a:gd name="T31" fmla="*/ 253 h 404"/>
                  <a:gd name="T32" fmla="*/ 152 w 392"/>
                  <a:gd name="T33" fmla="*/ 237 h 404"/>
                  <a:gd name="T34" fmla="*/ 152 w 392"/>
                  <a:gd name="T35" fmla="*/ 237 h 404"/>
                  <a:gd name="T36" fmla="*/ 150 w 392"/>
                  <a:gd name="T37" fmla="*/ 230 h 404"/>
                  <a:gd name="T38" fmla="*/ 90 w 392"/>
                  <a:gd name="T39" fmla="*/ 110 h 404"/>
                  <a:gd name="T40" fmla="*/ 62 w 392"/>
                  <a:gd name="T41" fmla="*/ 110 h 404"/>
                  <a:gd name="T42" fmla="*/ 2 w 392"/>
                  <a:gd name="T43" fmla="*/ 230 h 404"/>
                  <a:gd name="T44" fmla="*/ 0 w 392"/>
                  <a:gd name="T45" fmla="*/ 237 h 404"/>
                  <a:gd name="T46" fmla="*/ 0 w 392"/>
                  <a:gd name="T47" fmla="*/ 237 h 404"/>
                  <a:gd name="T48" fmla="*/ 152 w 392"/>
                  <a:gd name="T49" fmla="*/ 237 h 404"/>
                  <a:gd name="T50" fmla="*/ 76 w 392"/>
                  <a:gd name="T51" fmla="*/ 153 h 404"/>
                  <a:gd name="T52" fmla="*/ 110 w 392"/>
                  <a:gd name="T53" fmla="*/ 221 h 404"/>
                  <a:gd name="T54" fmla="*/ 42 w 392"/>
                  <a:gd name="T55" fmla="*/ 221 h 404"/>
                  <a:gd name="T56" fmla="*/ 76 w 392"/>
                  <a:gd name="T57" fmla="*/ 153 h 404"/>
                  <a:gd name="T58" fmla="*/ 35 w 392"/>
                  <a:gd name="T59" fmla="*/ 253 h 404"/>
                  <a:gd name="T60" fmla="*/ 117 w 392"/>
                  <a:gd name="T61" fmla="*/ 253 h 404"/>
                  <a:gd name="T62" fmla="*/ 35 w 392"/>
                  <a:gd name="T63" fmla="*/ 253 h 404"/>
                  <a:gd name="T64" fmla="*/ 316 w 392"/>
                  <a:gd name="T65" fmla="*/ 372 h 404"/>
                  <a:gd name="T66" fmla="*/ 212 w 392"/>
                  <a:gd name="T67" fmla="*/ 372 h 404"/>
                  <a:gd name="T68" fmla="*/ 212 w 392"/>
                  <a:gd name="T69" fmla="*/ 123 h 404"/>
                  <a:gd name="T70" fmla="*/ 250 w 392"/>
                  <a:gd name="T71" fmla="*/ 85 h 404"/>
                  <a:gd name="T72" fmla="*/ 316 w 392"/>
                  <a:gd name="T73" fmla="*/ 85 h 404"/>
                  <a:gd name="T74" fmla="*/ 316 w 392"/>
                  <a:gd name="T75" fmla="*/ 53 h 404"/>
                  <a:gd name="T76" fmla="*/ 250 w 392"/>
                  <a:gd name="T77" fmla="*/ 53 h 404"/>
                  <a:gd name="T78" fmla="*/ 142 w 392"/>
                  <a:gd name="T79" fmla="*/ 53 h 404"/>
                  <a:gd name="T80" fmla="*/ 76 w 392"/>
                  <a:gd name="T81" fmla="*/ 53 h 404"/>
                  <a:gd name="T82" fmla="*/ 76 w 392"/>
                  <a:gd name="T83" fmla="*/ 85 h 404"/>
                  <a:gd name="T84" fmla="*/ 142 w 392"/>
                  <a:gd name="T85" fmla="*/ 85 h 404"/>
                  <a:gd name="T86" fmla="*/ 180 w 392"/>
                  <a:gd name="T87" fmla="*/ 123 h 404"/>
                  <a:gd name="T88" fmla="*/ 180 w 392"/>
                  <a:gd name="T89" fmla="*/ 372 h 404"/>
                  <a:gd name="T90" fmla="*/ 76 w 392"/>
                  <a:gd name="T91" fmla="*/ 372 h 404"/>
                  <a:gd name="T92" fmla="*/ 76 w 392"/>
                  <a:gd name="T93" fmla="*/ 404 h 404"/>
                  <a:gd name="T94" fmla="*/ 316 w 392"/>
                  <a:gd name="T95" fmla="*/ 404 h 404"/>
                  <a:gd name="T96" fmla="*/ 316 w 392"/>
                  <a:gd name="T97" fmla="*/ 372 h 404"/>
                  <a:gd name="T98" fmla="*/ 172 w 392"/>
                  <a:gd name="T99" fmla="*/ 69 h 404"/>
                  <a:gd name="T100" fmla="*/ 220 w 392"/>
                  <a:gd name="T101" fmla="*/ 69 h 404"/>
                  <a:gd name="T102" fmla="*/ 172 w 392"/>
                  <a:gd name="T103" fmla="*/ 6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2" h="404">
                    <a:moveTo>
                      <a:pt x="392" y="237"/>
                    </a:moveTo>
                    <a:cubicBezTo>
                      <a:pt x="392" y="234"/>
                      <a:pt x="391" y="232"/>
                      <a:pt x="390" y="230"/>
                    </a:cubicBezTo>
                    <a:cubicBezTo>
                      <a:pt x="330" y="110"/>
                      <a:pt x="330" y="110"/>
                      <a:pt x="330" y="110"/>
                    </a:cubicBezTo>
                    <a:cubicBezTo>
                      <a:pt x="324" y="98"/>
                      <a:pt x="307" y="98"/>
                      <a:pt x="302" y="110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40" y="232"/>
                      <a:pt x="240" y="234"/>
                      <a:pt x="240" y="237"/>
                    </a:cubicBezTo>
                    <a:cubicBezTo>
                      <a:pt x="240" y="237"/>
                      <a:pt x="240" y="237"/>
                      <a:pt x="240" y="237"/>
                    </a:cubicBezTo>
                    <a:cubicBezTo>
                      <a:pt x="240" y="338"/>
                      <a:pt x="392" y="338"/>
                      <a:pt x="392" y="237"/>
                    </a:cubicBezTo>
                    <a:cubicBezTo>
                      <a:pt x="392" y="237"/>
                      <a:pt x="392" y="237"/>
                      <a:pt x="392" y="237"/>
                    </a:cubicBezTo>
                    <a:close/>
                    <a:moveTo>
                      <a:pt x="316" y="153"/>
                    </a:moveTo>
                    <a:cubicBezTo>
                      <a:pt x="350" y="221"/>
                      <a:pt x="350" y="221"/>
                      <a:pt x="350" y="221"/>
                    </a:cubicBezTo>
                    <a:cubicBezTo>
                      <a:pt x="282" y="221"/>
                      <a:pt x="282" y="221"/>
                      <a:pt x="282" y="221"/>
                    </a:cubicBezTo>
                    <a:lnTo>
                      <a:pt x="316" y="153"/>
                    </a:lnTo>
                    <a:close/>
                    <a:moveTo>
                      <a:pt x="275" y="253"/>
                    </a:moveTo>
                    <a:cubicBezTo>
                      <a:pt x="357" y="253"/>
                      <a:pt x="357" y="253"/>
                      <a:pt x="357" y="253"/>
                    </a:cubicBezTo>
                    <a:cubicBezTo>
                      <a:pt x="342" y="290"/>
                      <a:pt x="290" y="290"/>
                      <a:pt x="275" y="253"/>
                    </a:cubicBezTo>
                    <a:close/>
                    <a:moveTo>
                      <a:pt x="152" y="237"/>
                    </a:moveTo>
                    <a:cubicBezTo>
                      <a:pt x="152" y="237"/>
                      <a:pt x="152" y="237"/>
                      <a:pt x="152" y="237"/>
                    </a:cubicBezTo>
                    <a:cubicBezTo>
                      <a:pt x="152" y="234"/>
                      <a:pt x="152" y="232"/>
                      <a:pt x="150" y="23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85" y="98"/>
                      <a:pt x="68" y="98"/>
                      <a:pt x="62" y="110"/>
                    </a:cubicBezTo>
                    <a:cubicBezTo>
                      <a:pt x="2" y="230"/>
                      <a:pt x="2" y="230"/>
                      <a:pt x="2" y="230"/>
                    </a:cubicBezTo>
                    <a:cubicBezTo>
                      <a:pt x="1" y="232"/>
                      <a:pt x="0" y="234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338"/>
                      <a:pt x="152" y="338"/>
                      <a:pt x="152" y="237"/>
                    </a:cubicBezTo>
                    <a:close/>
                    <a:moveTo>
                      <a:pt x="76" y="153"/>
                    </a:moveTo>
                    <a:cubicBezTo>
                      <a:pt x="110" y="221"/>
                      <a:pt x="110" y="221"/>
                      <a:pt x="110" y="221"/>
                    </a:cubicBezTo>
                    <a:cubicBezTo>
                      <a:pt x="42" y="221"/>
                      <a:pt x="42" y="221"/>
                      <a:pt x="42" y="221"/>
                    </a:cubicBezTo>
                    <a:lnTo>
                      <a:pt x="76" y="153"/>
                    </a:lnTo>
                    <a:close/>
                    <a:moveTo>
                      <a:pt x="35" y="253"/>
                    </a:moveTo>
                    <a:cubicBezTo>
                      <a:pt x="117" y="253"/>
                      <a:pt x="117" y="253"/>
                      <a:pt x="117" y="253"/>
                    </a:cubicBezTo>
                    <a:cubicBezTo>
                      <a:pt x="103" y="290"/>
                      <a:pt x="50" y="290"/>
                      <a:pt x="35" y="253"/>
                    </a:cubicBezTo>
                    <a:close/>
                    <a:moveTo>
                      <a:pt x="316" y="372"/>
                    </a:moveTo>
                    <a:cubicBezTo>
                      <a:pt x="212" y="372"/>
                      <a:pt x="212" y="372"/>
                      <a:pt x="212" y="372"/>
                    </a:cubicBezTo>
                    <a:cubicBezTo>
                      <a:pt x="212" y="123"/>
                      <a:pt x="212" y="123"/>
                      <a:pt x="212" y="123"/>
                    </a:cubicBezTo>
                    <a:cubicBezTo>
                      <a:pt x="229" y="118"/>
                      <a:pt x="244" y="105"/>
                      <a:pt x="250" y="85"/>
                    </a:cubicBezTo>
                    <a:cubicBezTo>
                      <a:pt x="316" y="85"/>
                      <a:pt x="316" y="85"/>
                      <a:pt x="316" y="85"/>
                    </a:cubicBezTo>
                    <a:cubicBezTo>
                      <a:pt x="337" y="85"/>
                      <a:pt x="337" y="53"/>
                      <a:pt x="316" y="53"/>
                    </a:cubicBezTo>
                    <a:cubicBezTo>
                      <a:pt x="250" y="53"/>
                      <a:pt x="250" y="53"/>
                      <a:pt x="250" y="53"/>
                    </a:cubicBezTo>
                    <a:cubicBezTo>
                      <a:pt x="234" y="0"/>
                      <a:pt x="158" y="0"/>
                      <a:pt x="142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55" y="53"/>
                      <a:pt x="55" y="85"/>
                      <a:pt x="76" y="85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49" y="105"/>
                      <a:pt x="163" y="118"/>
                      <a:pt x="180" y="123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55" y="372"/>
                      <a:pt x="55" y="404"/>
                      <a:pt x="76" y="404"/>
                    </a:cubicBezTo>
                    <a:cubicBezTo>
                      <a:pt x="316" y="404"/>
                      <a:pt x="316" y="404"/>
                      <a:pt x="316" y="404"/>
                    </a:cubicBezTo>
                    <a:cubicBezTo>
                      <a:pt x="337" y="404"/>
                      <a:pt x="337" y="372"/>
                      <a:pt x="316" y="372"/>
                    </a:cubicBezTo>
                    <a:close/>
                    <a:moveTo>
                      <a:pt x="172" y="69"/>
                    </a:moveTo>
                    <a:cubicBezTo>
                      <a:pt x="172" y="37"/>
                      <a:pt x="220" y="37"/>
                      <a:pt x="220" y="69"/>
                    </a:cubicBezTo>
                    <a:cubicBezTo>
                      <a:pt x="220" y="101"/>
                      <a:pt x="172" y="101"/>
                      <a:pt x="172" y="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026966"/>
            <a:ext cx="3128405" cy="2083517"/>
          </a:xfrm>
          <a:prstGeom prst="rect">
            <a:avLst/>
          </a:prstGeom>
        </p:spPr>
      </p:pic>
      <p:sp>
        <p:nvSpPr>
          <p:cNvPr id="49" name="AutoShape 63"/>
          <p:cNvSpPr>
            <a:spLocks noChangeArrowheads="1"/>
          </p:cNvSpPr>
          <p:nvPr/>
        </p:nvSpPr>
        <p:spPr bwMode="gray">
          <a:xfrm>
            <a:off x="2051720" y="3990538"/>
            <a:ext cx="6621611" cy="288000"/>
          </a:xfrm>
          <a:prstGeom prst="rect">
            <a:avLst/>
          </a:prstGeom>
          <a:solidFill>
            <a:srgbClr val="ECECEC"/>
          </a:solidFill>
          <a:ln>
            <a:noFill/>
          </a:ln>
          <a:extLst/>
        </p:spPr>
        <p:txBody>
          <a:bodyPr wrap="square" rIns="36000" rtlCol="0" anchor="ctr">
            <a:noAutofit/>
          </a:bodyPr>
          <a:lstStyle/>
          <a:p>
            <a:pPr>
              <a:tabLst>
                <a:tab pos="3589338" algn="r"/>
              </a:tabLst>
            </a:pPr>
            <a:r>
              <a:rPr lang="en-US" altLang="fr-FR" sz="1100" dirty="0">
                <a:solidFill>
                  <a:schemeClr val="accent1"/>
                </a:solidFill>
              </a:rPr>
              <a:t>Europe - Asia - US	</a:t>
            </a:r>
            <a:r>
              <a:rPr lang="en-US" altLang="fr-FR" spc="-45" dirty="0">
                <a:solidFill>
                  <a:schemeClr val="accent1"/>
                </a:solidFill>
              </a:rPr>
              <a:t>+11.8%</a:t>
            </a:r>
          </a:p>
        </p:txBody>
      </p:sp>
      <p:sp>
        <p:nvSpPr>
          <p:cNvPr id="73" name="AutoShape 63"/>
          <p:cNvSpPr>
            <a:spLocks noChangeArrowheads="1"/>
          </p:cNvSpPr>
          <p:nvPr/>
        </p:nvSpPr>
        <p:spPr bwMode="gray">
          <a:xfrm>
            <a:off x="2051720" y="4227934"/>
            <a:ext cx="6621611" cy="288000"/>
          </a:xfrm>
          <a:prstGeom prst="rect">
            <a:avLst/>
          </a:prstGeom>
          <a:solidFill>
            <a:srgbClr val="ECECEC"/>
          </a:solidFill>
          <a:ln>
            <a:noFill/>
          </a:ln>
          <a:extLst/>
        </p:spPr>
        <p:txBody>
          <a:bodyPr wrap="square" rIns="36000" rtlCol="0" anchor="ctr">
            <a:noAutofit/>
          </a:bodyPr>
          <a:lstStyle/>
          <a:p>
            <a:pPr>
              <a:tabLst>
                <a:tab pos="3589338" algn="r"/>
              </a:tabLst>
            </a:pPr>
            <a:r>
              <a:rPr lang="en-US" altLang="fr-FR" sz="1100" dirty="0">
                <a:solidFill>
                  <a:schemeClr val="accent1"/>
                </a:solidFill>
              </a:rPr>
              <a:t>Latin America	</a:t>
            </a:r>
            <a:r>
              <a:rPr lang="en-US" altLang="fr-FR" spc="-45" dirty="0">
                <a:solidFill>
                  <a:schemeClr val="accent1"/>
                </a:solidFill>
              </a:rPr>
              <a:t>+ 3.2%</a:t>
            </a:r>
          </a:p>
        </p:txBody>
      </p:sp>
      <p:sp>
        <p:nvSpPr>
          <p:cNvPr id="2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17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7" y="364430"/>
            <a:ext cx="8205787" cy="540060"/>
          </a:xfrm>
        </p:spPr>
        <p:txBody>
          <a:bodyPr>
            <a:noAutofit/>
          </a:bodyPr>
          <a:lstStyle/>
          <a:p>
            <a:r>
              <a:rPr lang="en-US" dirty="0"/>
              <a:t>EPS LEVERAGE FROM SHARE REPURCHASES</a:t>
            </a:r>
          </a:p>
        </p:txBody>
      </p:sp>
      <p:sp>
        <p:nvSpPr>
          <p:cNvPr id="51" name="Espace réservé du texte 1"/>
          <p:cNvSpPr txBox="1">
            <a:spLocks/>
          </p:cNvSpPr>
          <p:nvPr/>
        </p:nvSpPr>
        <p:spPr bwMode="gray">
          <a:xfrm>
            <a:off x="471488" y="1115400"/>
            <a:ext cx="4100512" cy="39407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800" dirty="0">
                <a:solidFill>
                  <a:schemeClr val="accent1"/>
                </a:solidFill>
              </a:rPr>
              <a:t>Group net profit</a:t>
            </a: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200" b="0" dirty="0">
                <a:solidFill>
                  <a:schemeClr val="accent1"/>
                </a:solidFill>
                <a:latin typeface="Arial" charset="0"/>
              </a:rPr>
              <a:t>before non-recurring items*</a:t>
            </a:r>
            <a:endParaRPr lang="en-US" sz="1200" b="0" baseline="300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sz="18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Espace réservé du texte 1"/>
          <p:cNvSpPr txBox="1">
            <a:spLocks/>
          </p:cNvSpPr>
          <p:nvPr/>
        </p:nvSpPr>
        <p:spPr bwMode="gray">
          <a:xfrm>
            <a:off x="4572000" y="1115400"/>
            <a:ext cx="4105275" cy="2651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800" dirty="0">
                <a:solidFill>
                  <a:schemeClr val="accent1"/>
                </a:solidFill>
              </a:rPr>
              <a:t>Earnings per share</a:t>
            </a: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200" b="0" dirty="0">
                <a:solidFill>
                  <a:schemeClr val="accent1"/>
                </a:solidFill>
                <a:latin typeface="Arial" charset="0"/>
              </a:rPr>
              <a:t>before non-recurring items*</a:t>
            </a:r>
            <a:endParaRPr lang="en-US" sz="1200" b="0" baseline="300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sz="1000" dirty="0">
              <a:solidFill>
                <a:schemeClr val="accent1"/>
              </a:solidFill>
              <a:cs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583516" y="1135680"/>
            <a:ext cx="0" cy="3419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Placeholder 5"/>
          <p:cNvSpPr txBox="1">
            <a:spLocks/>
          </p:cNvSpPr>
          <p:nvPr/>
        </p:nvSpPr>
        <p:spPr>
          <a:xfrm>
            <a:off x="394110" y="692835"/>
            <a:ext cx="8204400" cy="277961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</a:rPr>
              <a:t>Solid financial performance</a:t>
            </a:r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92990" y="4852609"/>
            <a:ext cx="235646" cy="110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471488" y="1755010"/>
            <a:ext cx="3740151" cy="2485325"/>
            <a:chOff x="301936" y="1671650"/>
            <a:chExt cx="3903997" cy="2594200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01936" y="1681754"/>
            <a:ext cx="3472121" cy="2337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2210242" y="1923678"/>
              <a:ext cx="586297" cy="15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65676A"/>
                  </a:solidFill>
                  <a:latin typeface="Arial"/>
                </a:rPr>
                <a:t>€721m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3059832" y="1671650"/>
              <a:ext cx="607961" cy="154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/>
                  </a:solidFill>
                  <a:latin typeface="Arial"/>
                </a:rPr>
                <a:t>€822m</a:t>
              </a: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2159732" y="3951032"/>
              <a:ext cx="598611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Arial"/>
                </a:rPr>
                <a:t>Fiscal</a:t>
              </a:r>
              <a:r>
                <a:rPr lang="en-US" sz="120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1200" dirty="0">
                  <a:solidFill>
                    <a:schemeClr val="accent1"/>
                  </a:solidFill>
                  <a:latin typeface="Arial"/>
                </a:rPr>
                <a:t>2016</a:t>
              </a:r>
              <a:endParaRPr lang="en-US" sz="900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395536" y="3951032"/>
              <a:ext cx="701263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dirty="0">
                  <a:solidFill>
                    <a:srgbClr val="2A295C"/>
                  </a:solidFill>
                  <a:latin typeface="Arial"/>
                </a:rPr>
                <a:t>Fiscal 2014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023828" y="3957440"/>
              <a:ext cx="697652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/>
                  </a:solidFill>
                  <a:latin typeface="Arial"/>
                </a:rPr>
                <a:t>Fiscal 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/>
                  </a:solidFill>
                  <a:latin typeface="Arial"/>
                </a:rPr>
                <a:t>2017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7544" y="2424017"/>
              <a:ext cx="586297" cy="15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65676A"/>
                  </a:solidFill>
                  <a:latin typeface="Arial"/>
                </a:rPr>
                <a:t>€508m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1295636" y="3951052"/>
              <a:ext cx="701263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dirty="0">
                  <a:solidFill>
                    <a:srgbClr val="2A295C"/>
                  </a:solidFill>
                  <a:latin typeface="Arial"/>
                </a:rPr>
                <a:t>Fiscal 2015</a:t>
              </a:r>
            </a:p>
          </p:txBody>
        </p:sp>
        <p:sp>
          <p:nvSpPr>
            <p:cNvPr id="78" name="AutoShape 85"/>
            <p:cNvSpPr>
              <a:spLocks noChangeArrowheads="1"/>
            </p:cNvSpPr>
            <p:nvPr/>
          </p:nvSpPr>
          <p:spPr bwMode="auto">
            <a:xfrm rot="16200000">
              <a:off x="3809756" y="321968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+61.8%</a:t>
              </a:r>
            </a:p>
          </p:txBody>
        </p:sp>
        <p:cxnSp>
          <p:nvCxnSpPr>
            <p:cNvPr id="79" name="Connecteur droit 78"/>
            <p:cNvCxnSpPr/>
            <p:nvPr/>
          </p:nvCxnSpPr>
          <p:spPr>
            <a:xfrm flipV="1">
              <a:off x="748794" y="3507905"/>
              <a:ext cx="2615019" cy="7395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V="1">
              <a:off x="1575581" y="3101054"/>
              <a:ext cx="1797072" cy="1019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2477531" y="2596544"/>
              <a:ext cx="895122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utoShape 85"/>
            <p:cNvSpPr>
              <a:spLocks noChangeArrowheads="1"/>
            </p:cNvSpPr>
            <p:nvPr/>
          </p:nvSpPr>
          <p:spPr bwMode="auto">
            <a:xfrm rot="16200000">
              <a:off x="3809756" y="2801995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+17.4%</a:t>
              </a:r>
            </a:p>
          </p:txBody>
        </p:sp>
        <p:sp>
          <p:nvSpPr>
            <p:cNvPr id="83" name="AutoShape 85"/>
            <p:cNvSpPr>
              <a:spLocks noChangeArrowheads="1"/>
            </p:cNvSpPr>
            <p:nvPr/>
          </p:nvSpPr>
          <p:spPr bwMode="auto">
            <a:xfrm rot="16200000">
              <a:off x="3809756" y="231958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+14.0%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787892" y="1981167"/>
            <a:ext cx="3727709" cy="2255740"/>
            <a:chOff x="4787892" y="1783379"/>
            <a:chExt cx="4131986" cy="2500381"/>
          </a:xfrm>
        </p:grpSpPr>
        <p:graphicFrame>
          <p:nvGraphicFramePr>
            <p:cNvPr id="4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787892" y="1783379"/>
            <a:ext cx="3829137" cy="212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5" name="Text Box 8"/>
            <p:cNvSpPr txBox="1">
              <a:spLocks noChangeAspect="1" noChangeArrowheads="1"/>
            </p:cNvSpPr>
            <p:nvPr/>
          </p:nvSpPr>
          <p:spPr bwMode="auto">
            <a:xfrm>
              <a:off x="7776965" y="1797641"/>
              <a:ext cx="606465" cy="18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en-US" sz="1200" b="1" dirty="0">
                  <a:solidFill>
                    <a:schemeClr val="accent1"/>
                  </a:solidFill>
                </a:rPr>
                <a:t>€5.52</a:t>
              </a:r>
            </a:p>
          </p:txBody>
        </p:sp>
        <p:sp>
          <p:nvSpPr>
            <p:cNvPr id="52" name="Text Box 8"/>
            <p:cNvSpPr txBox="1">
              <a:spLocks noChangeAspect="1" noChangeArrowheads="1"/>
            </p:cNvSpPr>
            <p:nvPr/>
          </p:nvSpPr>
          <p:spPr bwMode="auto">
            <a:xfrm>
              <a:off x="6840252" y="2049669"/>
              <a:ext cx="656103" cy="18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en-US" sz="1200" b="1" dirty="0">
                  <a:solidFill>
                    <a:srgbClr val="65676A"/>
                  </a:solidFill>
                </a:rPr>
                <a:t>€4.77</a:t>
              </a:r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6840252" y="3951052"/>
              <a:ext cx="705252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Arial"/>
                </a:rPr>
                <a:t>Fiscal 2016</a:t>
              </a:r>
              <a:endParaRPr lang="en-US" sz="900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5940152" y="3951032"/>
              <a:ext cx="694964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2A295C"/>
                  </a:solidFill>
                  <a:latin typeface="Arial"/>
                </a:rPr>
                <a:t>Fiscal 2015</a:t>
              </a: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7704348" y="3951033"/>
              <a:ext cx="855994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/>
                  </a:solidFill>
                  <a:latin typeface="Arial"/>
                </a:rPr>
                <a:t>Fiscal 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/>
                  </a:solidFill>
                  <a:latin typeface="Arial"/>
                </a:rPr>
                <a:t>2017</a:t>
              </a:r>
              <a:endParaRPr lang="en-US" sz="900" dirty="0">
                <a:solidFill>
                  <a:srgbClr val="262560"/>
                </a:solidFill>
                <a:latin typeface="Arial"/>
              </a:endParaRPr>
            </a:p>
          </p:txBody>
        </p:sp>
        <p:sp>
          <p:nvSpPr>
            <p:cNvPr id="61" name="Text Box 8"/>
            <p:cNvSpPr txBox="1">
              <a:spLocks noChangeAspect="1" noChangeArrowheads="1"/>
            </p:cNvSpPr>
            <p:nvPr/>
          </p:nvSpPr>
          <p:spPr bwMode="auto">
            <a:xfrm>
              <a:off x="5010556" y="2514869"/>
              <a:ext cx="656103" cy="18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en-US" sz="1200" b="1" dirty="0">
                  <a:solidFill>
                    <a:srgbClr val="65676A"/>
                  </a:solidFill>
                </a:rPr>
                <a:t>€3.34</a:t>
              </a:r>
            </a:p>
          </p:txBody>
        </p:sp>
        <p:sp>
          <p:nvSpPr>
            <p:cNvPr id="62" name="Text Box 8"/>
            <p:cNvSpPr txBox="1">
              <a:spLocks noChangeAspect="1" noChangeArrowheads="1"/>
            </p:cNvSpPr>
            <p:nvPr/>
          </p:nvSpPr>
          <p:spPr bwMode="auto">
            <a:xfrm>
              <a:off x="5940152" y="2085674"/>
              <a:ext cx="656103" cy="18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en-US" sz="1200" b="1" dirty="0">
                  <a:solidFill>
                    <a:srgbClr val="65676A"/>
                  </a:solidFill>
                </a:rPr>
                <a:t>€4.60</a:t>
              </a: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5004048" y="3956250"/>
              <a:ext cx="701263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dirty="0">
                  <a:solidFill>
                    <a:srgbClr val="2A295C"/>
                  </a:solidFill>
                  <a:latin typeface="Arial"/>
                </a:rPr>
                <a:t>Fiscal 2014</a:t>
              </a:r>
            </a:p>
          </p:txBody>
        </p:sp>
        <p:sp>
          <p:nvSpPr>
            <p:cNvPr id="84" name="AutoShape 85"/>
            <p:cNvSpPr>
              <a:spLocks noChangeArrowheads="1"/>
            </p:cNvSpPr>
            <p:nvPr/>
          </p:nvSpPr>
          <p:spPr bwMode="auto">
            <a:xfrm rot="16200000">
              <a:off x="8523701" y="321968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+65.3%</a:t>
              </a:r>
            </a:p>
          </p:txBody>
        </p:sp>
        <p:cxnSp>
          <p:nvCxnSpPr>
            <p:cNvPr id="85" name="Connecteur droit 84"/>
            <p:cNvCxnSpPr/>
            <p:nvPr/>
          </p:nvCxnSpPr>
          <p:spPr>
            <a:xfrm flipV="1">
              <a:off x="5331218" y="3455881"/>
              <a:ext cx="2801127" cy="3464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6264661" y="3061452"/>
              <a:ext cx="1867684" cy="1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7182561" y="2615050"/>
              <a:ext cx="949784" cy="2642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utoShape 85"/>
            <p:cNvSpPr>
              <a:spLocks noChangeArrowheads="1"/>
            </p:cNvSpPr>
            <p:nvPr/>
          </p:nvSpPr>
          <p:spPr bwMode="auto">
            <a:xfrm rot="16200000">
              <a:off x="8509617" y="2787641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+20.0%</a:t>
              </a:r>
            </a:p>
          </p:txBody>
        </p:sp>
        <p:sp>
          <p:nvSpPr>
            <p:cNvPr id="89" name="AutoShape 85"/>
            <p:cNvSpPr>
              <a:spLocks noChangeArrowheads="1"/>
            </p:cNvSpPr>
            <p:nvPr/>
          </p:nvSpPr>
          <p:spPr bwMode="auto">
            <a:xfrm rot="16200000">
              <a:off x="8509617" y="234123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+15.7%</a:t>
              </a:r>
            </a:p>
          </p:txBody>
        </p:sp>
      </p:grpSp>
      <p:sp>
        <p:nvSpPr>
          <p:cNvPr id="41" name="Espace réservé du pied de page 1"/>
          <p:cNvSpPr txBox="1">
            <a:spLocks/>
          </p:cNvSpPr>
          <p:nvPr/>
        </p:nvSpPr>
        <p:spPr>
          <a:xfrm>
            <a:off x="475200" y="4869732"/>
            <a:ext cx="3592800" cy="11428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accent1"/>
                </a:solidFill>
              </a:rPr>
              <a:t>Combined Annual Shareholders' Meeting - January 23, 2018</a:t>
            </a:r>
            <a:endParaRPr lang="en-US" sz="600" dirty="0">
              <a:solidFill>
                <a:schemeClr val="accent1"/>
              </a:solidFill>
            </a:endParaRPr>
          </a:p>
        </p:txBody>
      </p:sp>
      <p:sp>
        <p:nvSpPr>
          <p:cNvPr id="42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</a:t>
            </a:r>
            <a:r>
              <a:rPr lang="en-US" dirty="0"/>
              <a:t> Alternative Performance Measures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4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31788" y="1851670"/>
          <a:ext cx="8488684" cy="28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/>
          <a:lstStyle/>
          <a:p>
            <a:r>
              <a:rPr lang="en-US" sz="1600" dirty="0">
                <a:solidFill>
                  <a:schemeClr val="accent4"/>
                </a:solidFill>
                <a:latin typeface="+mj-lt"/>
              </a:rPr>
              <a:t>Cash conversion (Free cash flow/net profit)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085" y="356744"/>
            <a:ext cx="8204400" cy="405702"/>
          </a:xfrm>
        </p:spPr>
        <p:txBody>
          <a:bodyPr/>
          <a:lstStyle/>
          <a:p>
            <a:r>
              <a:rPr lang="en-US" dirty="0"/>
              <a:t>Return to cash conversion of over 100%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>
          <a:xfrm>
            <a:off x="88450" y="4842857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>
                <a:latin typeface="+mj-lt"/>
              </a:rPr>
              <a:pPr/>
              <a:t>19</a:t>
            </a:fld>
            <a:endParaRPr lang="en-US" dirty="0">
              <a:latin typeface="+mj-lt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475200" y="4840002"/>
            <a:ext cx="3592800" cy="114286"/>
          </a:xfrm>
        </p:spPr>
        <p:txBody>
          <a:bodyPr/>
          <a:lstStyle/>
          <a:p>
            <a:r>
              <a:rPr lang="en-US" noProof="0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22737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1488" y="915566"/>
            <a:ext cx="7448884" cy="345638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/>
              <a:t>Constitution of the Bureau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Message from Sophie </a:t>
            </a:r>
            <a:r>
              <a:rPr lang="en-US" sz="1400" dirty="0" err="1"/>
              <a:t>Bellon</a:t>
            </a:r>
            <a:r>
              <a:rPr lang="en-US" sz="1400" dirty="0"/>
              <a:t>, Chairwoman of the Board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Message from Michel </a:t>
            </a:r>
            <a:r>
              <a:rPr lang="en-US" sz="1400" dirty="0" err="1"/>
              <a:t>Landel</a:t>
            </a:r>
            <a:r>
              <a:rPr lang="en-US" sz="1400" dirty="0"/>
              <a:t>, Chief Executive Officer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Overview of the Fiscal 2017 results by Marc Rolland, Chief Financial Officer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Overview of Sodexo’s Governance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Work of the Compensation Committee by Cécile </a:t>
            </a:r>
            <a:r>
              <a:rPr lang="en-US" sz="1400" dirty="0" err="1"/>
              <a:t>Tandeau</a:t>
            </a:r>
            <a:r>
              <a:rPr lang="en-US" sz="1400" dirty="0"/>
              <a:t> de </a:t>
            </a:r>
            <a:r>
              <a:rPr lang="en-US" sz="1400" dirty="0" err="1"/>
              <a:t>Marsac</a:t>
            </a:r>
            <a:r>
              <a:rPr lang="en-US" sz="1400" dirty="0"/>
              <a:t>, Director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Introducing Denis </a:t>
            </a:r>
            <a:r>
              <a:rPr lang="en-US" sz="1400" dirty="0" err="1"/>
              <a:t>Machuel</a:t>
            </a:r>
            <a:r>
              <a:rPr lang="en-US" sz="1400" dirty="0"/>
              <a:t>, Deputy CEO and Chief Executive Officer as of today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Auditors’ Reports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Questions &amp; Answers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Vote on the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7" y="351828"/>
            <a:ext cx="8205787" cy="406800"/>
          </a:xfrm>
        </p:spPr>
        <p:txBody>
          <a:bodyPr>
            <a:normAutofit/>
          </a:bodyPr>
          <a:lstStyle/>
          <a:p>
            <a:r>
              <a:rPr lang="en-US" sz="2000" dirty="0"/>
              <a:t>AGENDA</a:t>
            </a:r>
            <a:endParaRPr lang="en-AU" sz="2000" dirty="0"/>
          </a:p>
        </p:txBody>
      </p:sp>
      <p:sp>
        <p:nvSpPr>
          <p:cNvPr id="4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71599" y="376093"/>
            <a:ext cx="8204400" cy="307777"/>
          </a:xfrm>
        </p:spPr>
        <p:txBody>
          <a:bodyPr>
            <a:normAutofit/>
          </a:bodyPr>
          <a:lstStyle/>
          <a:p>
            <a:r>
              <a:rPr lang="en-US" sz="2000" cap="all" spc="-60" dirty="0"/>
              <a:t>strong cash flow and robust balance sheet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66161" y="1333981"/>
            <a:ext cx="8230164" cy="3426721"/>
          </a:xfrm>
          <a:prstGeom prst="rect">
            <a:avLst/>
          </a:prstGeom>
          <a:noFill/>
          <a:ln w="12700" cap="flat" cmpd="sng" algn="ctr">
            <a:solidFill>
              <a:srgbClr val="2A295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574641" y="3169882"/>
            <a:ext cx="4051385" cy="230831"/>
            <a:chOff x="1447960" y="3462806"/>
            <a:chExt cx="4051385" cy="230831"/>
          </a:xfrm>
        </p:grpSpPr>
        <p:sp>
          <p:nvSpPr>
            <p:cNvPr id="35" name="Rectangle 34"/>
            <p:cNvSpPr/>
            <p:nvPr/>
          </p:nvSpPr>
          <p:spPr>
            <a:xfrm>
              <a:off x="1447960" y="3462806"/>
              <a:ext cx="373524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A295C"/>
                  </a:solidFill>
                  <a:ea typeface="ＭＳ Ｐゴシック" charset="0"/>
                </a:rPr>
                <a:t>Proposed dividend</a:t>
              </a:r>
              <a:endParaRPr lang="en-US" sz="1400" baseline="30000" dirty="0">
                <a:solidFill>
                  <a:srgbClr val="2A295C"/>
                </a:solidFill>
                <a:ea typeface="ＭＳ Ｐゴシック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509205" y="3478193"/>
              <a:ext cx="99014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A295C"/>
                  </a:solidFill>
                  <a:ea typeface="ＭＳ Ｐゴシック" charset="0"/>
                </a:rPr>
                <a:t>€2.75 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574642" y="3572208"/>
            <a:ext cx="4051384" cy="232921"/>
            <a:chOff x="1447961" y="3950914"/>
            <a:chExt cx="4051384" cy="232921"/>
          </a:xfrm>
        </p:grpSpPr>
        <p:sp>
          <p:nvSpPr>
            <p:cNvPr id="38" name="Rectangle 37"/>
            <p:cNvSpPr/>
            <p:nvPr/>
          </p:nvSpPr>
          <p:spPr>
            <a:xfrm>
              <a:off x="1447961" y="3950914"/>
              <a:ext cx="337614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A295C"/>
                  </a:solidFill>
                  <a:ea typeface="ＭＳ Ｐゴシック" charset="0"/>
                </a:rPr>
                <a:t>Pay-out ratio</a:t>
              </a:r>
              <a:r>
                <a:rPr lang="en-US" sz="1400" baseline="30000" dirty="0">
                  <a:solidFill>
                    <a:srgbClr val="2A295C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509205" y="3968391"/>
              <a:ext cx="99014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A295C"/>
                  </a:solidFill>
                  <a:ea typeface="ＭＳ Ｐゴシック" charset="0"/>
                </a:rPr>
                <a:t>~50%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574642" y="4005198"/>
            <a:ext cx="4033139" cy="215444"/>
            <a:chOff x="1447961" y="4501951"/>
            <a:chExt cx="4033139" cy="215444"/>
          </a:xfrm>
        </p:grpSpPr>
        <p:sp>
          <p:nvSpPr>
            <p:cNvPr id="45" name="Rectangle 44"/>
            <p:cNvSpPr/>
            <p:nvPr/>
          </p:nvSpPr>
          <p:spPr>
            <a:xfrm>
              <a:off x="1447961" y="4501951"/>
              <a:ext cx="337614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A295C"/>
                  </a:solidFill>
                  <a:ea typeface="ＭＳ Ｐゴシック" charset="0"/>
                </a:rPr>
                <a:t>Total dividend</a:t>
              </a:r>
              <a:r>
                <a:rPr lang="en-US" sz="1400" baseline="30000" dirty="0">
                  <a:solidFill>
                    <a:srgbClr val="2A295C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2231" y="4501951"/>
              <a:ext cx="1708869" cy="21544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2A295C"/>
                  </a:solidFill>
                  <a:ea typeface="ＭＳ Ｐゴシック" charset="0"/>
                </a:rPr>
                <a:t>€417M</a:t>
              </a:r>
              <a:endParaRPr lang="en-US" sz="1400" b="1" spc="-100" dirty="0">
                <a:solidFill>
                  <a:srgbClr val="2A295C"/>
                </a:solidFill>
                <a:ea typeface="ＭＳ Ｐゴシック" charset="0"/>
              </a:endParaRPr>
            </a:p>
          </p:txBody>
        </p:sp>
      </p:grpSp>
      <p:sp>
        <p:nvSpPr>
          <p:cNvPr id="47" name="AutoShape 85"/>
          <p:cNvSpPr>
            <a:spLocks noChangeArrowheads="1"/>
          </p:cNvSpPr>
          <p:nvPr/>
        </p:nvSpPr>
        <p:spPr bwMode="auto">
          <a:xfrm rot="16200000">
            <a:off x="7257396" y="2826945"/>
            <a:ext cx="444369" cy="918616"/>
          </a:xfrm>
          <a:prstGeom prst="homePlate">
            <a:avLst>
              <a:gd name="adj" fmla="val 16209"/>
            </a:avLst>
          </a:prstGeom>
          <a:solidFill>
            <a:srgbClr val="FFFFFF"/>
          </a:solidFill>
          <a:ln w="9525">
            <a:solidFill>
              <a:srgbClr val="FF0000"/>
            </a:solidFill>
          </a:ln>
          <a:extLst/>
        </p:spPr>
        <p:txBody>
          <a:bodyPr vert="vert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-2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+14.6%</a:t>
            </a:r>
            <a:endParaRPr kumimoji="0" lang="en-US" b="0" i="0" u="none" strike="noStrike" kern="0" cap="none" spc="-20" normalizeH="0" baseline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0503" y="4542670"/>
            <a:ext cx="824148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aseline="30000" dirty="0">
                <a:solidFill>
                  <a:schemeClr val="accent1"/>
                </a:solidFill>
                <a:ea typeface="ＭＳ Ｐゴシック" charset="0"/>
              </a:rPr>
              <a:t>1</a:t>
            </a:r>
            <a:r>
              <a:rPr lang="en-US" sz="900" dirty="0">
                <a:solidFill>
                  <a:schemeClr val="accent1"/>
                </a:solidFill>
                <a:ea typeface="ＭＳ Ｐゴシック" charset="0"/>
              </a:rPr>
              <a:t>Pay-out ratio: dividend / EPS before non-recurring elements* = 50 % ; dividend / published EPS = 57 % 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6165" y="1333981"/>
            <a:ext cx="8230161" cy="1302485"/>
          </a:xfrm>
          <a:prstGeom prst="rect">
            <a:avLst/>
          </a:prstGeom>
          <a:solidFill>
            <a:srgbClr val="2A295C"/>
          </a:solidFill>
          <a:ln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51" name="ZoneTexte 5"/>
          <p:cNvSpPr txBox="1"/>
          <p:nvPr/>
        </p:nvSpPr>
        <p:spPr>
          <a:xfrm>
            <a:off x="3315583" y="1447342"/>
            <a:ext cx="2520000" cy="1009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Net debt*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charset="0"/>
              </a:rPr>
              <a:t>€611M</a:t>
            </a:r>
          </a:p>
        </p:txBody>
      </p:sp>
      <p:sp>
        <p:nvSpPr>
          <p:cNvPr id="52" name="ZoneTexte 6"/>
          <p:cNvSpPr txBox="1"/>
          <p:nvPr/>
        </p:nvSpPr>
        <p:spPr>
          <a:xfrm>
            <a:off x="6055611" y="1446533"/>
            <a:ext cx="2520000" cy="1009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Gearing*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charset="0"/>
              </a:rPr>
              <a:t>17%</a:t>
            </a:r>
          </a:p>
        </p:txBody>
      </p:sp>
      <p:sp>
        <p:nvSpPr>
          <p:cNvPr id="53" name="ZoneTexte 13"/>
          <p:cNvSpPr txBox="1"/>
          <p:nvPr/>
        </p:nvSpPr>
        <p:spPr>
          <a:xfrm>
            <a:off x="575556" y="1446533"/>
            <a:ext cx="2520000" cy="1009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Free cash flow*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charset="0"/>
              </a:rPr>
              <a:t>€887M</a:t>
            </a:r>
          </a:p>
        </p:txBody>
      </p:sp>
      <p:cxnSp>
        <p:nvCxnSpPr>
          <p:cNvPr id="54" name="Connecteur droit 53"/>
          <p:cNvCxnSpPr/>
          <p:nvPr/>
        </p:nvCxnSpPr>
        <p:spPr bwMode="auto">
          <a:xfrm>
            <a:off x="2591088" y="4279521"/>
            <a:ext cx="4033140" cy="13129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D3D0C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54"/>
          <p:cNvCxnSpPr/>
          <p:nvPr/>
        </p:nvCxnSpPr>
        <p:spPr bwMode="auto">
          <a:xfrm>
            <a:off x="2574641" y="3881347"/>
            <a:ext cx="4033140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D3D0C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Connecteur droit 55"/>
          <p:cNvCxnSpPr/>
          <p:nvPr/>
        </p:nvCxnSpPr>
        <p:spPr bwMode="auto">
          <a:xfrm>
            <a:off x="2574641" y="3430871"/>
            <a:ext cx="4051385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D3D0C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riangle isocèle 48"/>
          <p:cNvSpPr/>
          <p:nvPr/>
        </p:nvSpPr>
        <p:spPr bwMode="auto">
          <a:xfrm rot="10800000">
            <a:off x="460502" y="2629440"/>
            <a:ext cx="8230162" cy="252028"/>
          </a:xfrm>
          <a:prstGeom prst="triangle">
            <a:avLst/>
          </a:prstGeom>
          <a:solidFill>
            <a:srgbClr val="2A295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30" name="Text Placeholder 5"/>
          <p:cNvSpPr txBox="1">
            <a:spLocks/>
          </p:cNvSpPr>
          <p:nvPr/>
        </p:nvSpPr>
        <p:spPr>
          <a:xfrm>
            <a:off x="394110" y="692835"/>
            <a:ext cx="8204400" cy="277961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</a:rPr>
              <a:t>Solid financial performance</a:t>
            </a:r>
          </a:p>
        </p:txBody>
      </p:sp>
      <p:sp>
        <p:nvSpPr>
          <p:cNvPr id="31" name="Footer Placeholder 2"/>
          <p:cNvSpPr txBox="1">
            <a:spLocks/>
          </p:cNvSpPr>
          <p:nvPr/>
        </p:nvSpPr>
        <p:spPr>
          <a:xfrm>
            <a:off x="4283968" y="4840090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* Alternative Performance Measures </a:t>
            </a:r>
          </a:p>
        </p:txBody>
      </p:sp>
      <p:sp>
        <p:nvSpPr>
          <p:cNvPr id="27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2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20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72152"/>
              </p:ext>
            </p:extLst>
          </p:nvPr>
        </p:nvGraphicFramePr>
        <p:xfrm>
          <a:off x="47580" y="969686"/>
          <a:ext cx="8641779" cy="432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2"/>
          <p:cNvSpPr txBox="1">
            <a:spLocks noChangeArrowheads="1"/>
          </p:cNvSpPr>
          <p:nvPr/>
        </p:nvSpPr>
        <p:spPr bwMode="gray">
          <a:xfrm>
            <a:off x="467544" y="375702"/>
            <a:ext cx="824865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2000" b="1" cap="all" dirty="0">
                <a:solidFill>
                  <a:schemeClr val="accent1"/>
                </a:solidFill>
              </a:rPr>
              <a:t>Regular PAY-out and Dividend increase</a:t>
            </a:r>
          </a:p>
        </p:txBody>
      </p:sp>
      <p:sp>
        <p:nvSpPr>
          <p:cNvPr id="66" name="Espace réservé du texte 1"/>
          <p:cNvSpPr txBox="1">
            <a:spLocks/>
          </p:cNvSpPr>
          <p:nvPr/>
        </p:nvSpPr>
        <p:spPr bwMode="gray">
          <a:xfrm>
            <a:off x="477493" y="2410956"/>
            <a:ext cx="2304256" cy="2808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dirty="0">
                <a:solidFill>
                  <a:schemeClr val="accent4"/>
                </a:solidFill>
              </a:rPr>
              <a:t>Dividend per share (€)</a:t>
            </a:r>
            <a:endParaRPr lang="en-US" sz="900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403648" y="3350684"/>
            <a:ext cx="5904656" cy="3616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b="1" dirty="0">
                <a:solidFill>
                  <a:srgbClr val="2A295C"/>
                </a:solidFill>
              </a:rPr>
              <a:t>+53% </a:t>
            </a:r>
            <a:r>
              <a:rPr lang="en-US" sz="1200" b="1" dirty="0">
                <a:solidFill>
                  <a:srgbClr val="2A295C"/>
                </a:solidFill>
              </a:rPr>
              <a:t>in 3 years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61055" y="4576445"/>
            <a:ext cx="30707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/>
            <a:r>
              <a:rPr lang="en-US" sz="800" baseline="30000" dirty="0">
                <a:solidFill>
                  <a:schemeClr val="accent1"/>
                </a:solidFill>
              </a:rPr>
              <a:t>1 </a:t>
            </a:r>
            <a:r>
              <a:rPr lang="en-US" sz="800" dirty="0">
                <a:solidFill>
                  <a:schemeClr val="accent1"/>
                </a:solidFill>
              </a:rPr>
              <a:t>To be proposed at the AGM on January 23, 2018 </a:t>
            </a:r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 bwMode="gray">
          <a:xfrm>
            <a:off x="3239852" y="755924"/>
            <a:ext cx="5409305" cy="2808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dirty="0">
                <a:solidFill>
                  <a:schemeClr val="accent4"/>
                </a:solidFill>
              </a:rPr>
              <a:t>Pay-out ratio (%)</a:t>
            </a:r>
            <a:endParaRPr lang="en-US" sz="900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1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21</a:t>
            </a:fld>
            <a:endParaRPr lang="en-AU" sz="600" b="1" dirty="0">
              <a:solidFill>
                <a:schemeClr val="accent1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</a:t>
            </a:r>
            <a:r>
              <a:rPr lang="en-US" dirty="0"/>
              <a:t> Alternative Performance Measures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2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2715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Shareholders and Stock market performance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6280"/>
            <a:ext cx="8204400" cy="405702"/>
          </a:xfrm>
        </p:spPr>
        <p:txBody>
          <a:bodyPr>
            <a:normAutofit/>
          </a:bodyPr>
          <a:lstStyle/>
          <a:p>
            <a:r>
              <a:rPr lang="en-US" sz="2000" cap="all" dirty="0"/>
              <a:t>Share price performance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8787" y="3309373"/>
            <a:ext cx="8239124" cy="116339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More than </a:t>
            </a:r>
            <a:r>
              <a:rPr lang="en-US" sz="24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4.6 times </a:t>
            </a:r>
            <a:r>
              <a:rPr lang="en-US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the growth of the CAC40</a:t>
            </a:r>
            <a:br>
              <a:rPr lang="en-US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24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7675" y="1780802"/>
            <a:ext cx="822959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tIns="91440" rIns="182880" bIns="91440">
            <a:spAutoFit/>
          </a:bodyPr>
          <a:lstStyle>
            <a:lvl1pPr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Since initial listing in 1983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38150" y="2533863"/>
            <a:ext cx="8239125" cy="487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Share price multiplied by 63*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449263" y="2454036"/>
            <a:ext cx="8237537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/>
          <p:nvPr/>
        </p:nvCxnSpPr>
        <p:spPr bwMode="auto">
          <a:xfrm>
            <a:off x="449263" y="3112214"/>
            <a:ext cx="8237537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61486" y="2776487"/>
            <a:ext cx="1393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rIns="0">
            <a:spAutoFit/>
          </a:bodyPr>
          <a:lstStyle>
            <a:lvl1pPr marL="174625" indent="-174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8900" indent="-88900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</a:rPr>
              <a:t>*</a:t>
            </a:r>
            <a:r>
              <a:rPr lang="en-US" sz="1000" dirty="0">
                <a:solidFill>
                  <a:schemeClr val="tx2"/>
                </a:solidFill>
              </a:rPr>
              <a:t> As at August 31, 2017</a:t>
            </a:r>
          </a:p>
        </p:txBody>
      </p:sp>
      <p:sp>
        <p:nvSpPr>
          <p:cNvPr id="1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1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22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64339" y="3638153"/>
            <a:ext cx="8204400" cy="628079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1400" dirty="0">
                <a:solidFill>
                  <a:srgbClr val="65676A"/>
                </a:solidFill>
              </a:rPr>
              <a:t>Over the last five fiscal years, </a:t>
            </a:r>
            <a:r>
              <a:rPr lang="en-US" sz="1400" dirty="0"/>
              <a:t>Sodexo’s </a:t>
            </a:r>
            <a:r>
              <a:rPr lang="en-US" sz="1400" dirty="0">
                <a:solidFill>
                  <a:srgbClr val="65676A"/>
                </a:solidFill>
              </a:rPr>
              <a:t>share price is up a </a:t>
            </a:r>
            <a:r>
              <a:rPr lang="en-US" sz="1400" b="1" dirty="0"/>
              <a:t>+ 55.9%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rgbClr val="65676A"/>
                </a:solidFill>
              </a:rPr>
              <a:t>whereas the </a:t>
            </a:r>
            <a:r>
              <a:rPr lang="en-US" sz="1400" dirty="0"/>
              <a:t>CAC </a:t>
            </a:r>
            <a:r>
              <a:rPr lang="en-US" sz="1400" dirty="0">
                <a:solidFill>
                  <a:srgbClr val="65676A"/>
                </a:solidFill>
              </a:rPr>
              <a:t>40 increased by </a:t>
            </a:r>
            <a:r>
              <a:rPr lang="en-US" sz="1400" b="1" dirty="0"/>
              <a:t>+ 49.0% </a:t>
            </a:r>
            <a:r>
              <a:rPr lang="en-US" sz="1400" dirty="0">
                <a:solidFill>
                  <a:srgbClr val="65676A"/>
                </a:solidFill>
              </a:rPr>
              <a:t>in the same period.</a:t>
            </a:r>
          </a:p>
          <a:p>
            <a:pPr>
              <a:buClr>
                <a:schemeClr val="accent4"/>
              </a:buClr>
            </a:pP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26391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Shareholders and stock market performance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5011"/>
            <a:ext cx="8204400" cy="405702"/>
          </a:xfrm>
        </p:spPr>
        <p:txBody>
          <a:bodyPr>
            <a:normAutofit/>
          </a:bodyPr>
          <a:lstStyle/>
          <a:p>
            <a:r>
              <a:rPr lang="en-US" sz="2000" cap="all" dirty="0"/>
              <a:t>Share price performance</a:t>
            </a:r>
          </a:p>
        </p:txBody>
      </p:sp>
      <p:sp>
        <p:nvSpPr>
          <p:cNvPr id="35" name="Espace réservé du contenu 9"/>
          <p:cNvSpPr txBox="1">
            <a:spLocks/>
          </p:cNvSpPr>
          <p:nvPr/>
        </p:nvSpPr>
        <p:spPr>
          <a:xfrm>
            <a:off x="471600" y="4214919"/>
            <a:ext cx="8204400" cy="43088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US" sz="1400" dirty="0">
                <a:solidFill>
                  <a:srgbClr val="65676A"/>
                </a:solidFill>
              </a:rPr>
              <a:t>During the </a:t>
            </a:r>
            <a:r>
              <a:rPr lang="en-US" sz="1400" dirty="0"/>
              <a:t>last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rgbClr val="65676A"/>
                </a:solidFill>
              </a:rPr>
              <a:t>fiscal year, </a:t>
            </a:r>
            <a:r>
              <a:rPr lang="en-US" sz="1400" dirty="0"/>
              <a:t>Sodexo’s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rgbClr val="65676A"/>
                </a:solidFill>
              </a:rPr>
              <a:t>share price has decreased by </a:t>
            </a:r>
            <a:r>
              <a:rPr lang="en-US" sz="1400" b="1" dirty="0"/>
              <a:t>– 5.6 %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rgbClr val="65676A"/>
                </a:solidFill>
              </a:rPr>
              <a:t>while the CAC 40 is up </a:t>
            </a:r>
            <a:r>
              <a:rPr lang="en-US" sz="1400" b="1" dirty="0"/>
              <a:t>+14.6 %.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22" y="1161088"/>
            <a:ext cx="4293416" cy="2346766"/>
          </a:xfrm>
          <a:prstGeom prst="rect">
            <a:avLst/>
          </a:prstGeom>
        </p:spPr>
      </p:pic>
      <p:sp>
        <p:nvSpPr>
          <p:cNvPr id="36" name="ZoneTexte 35"/>
          <p:cNvSpPr txBox="1"/>
          <p:nvPr>
            <p:custDataLst>
              <p:tags r:id="rId1"/>
            </p:custDataLst>
          </p:nvPr>
        </p:nvSpPr>
        <p:spPr>
          <a:xfrm>
            <a:off x="4591782" y="2175706"/>
            <a:ext cx="74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+55.9%</a:t>
            </a:r>
            <a:endParaRPr lang="en-US" sz="100" b="1" dirty="0">
              <a:solidFill>
                <a:schemeClr val="accent2"/>
              </a:solidFill>
            </a:endParaRPr>
          </a:p>
        </p:txBody>
      </p:sp>
      <p:sp>
        <p:nvSpPr>
          <p:cNvPr id="37" name="ZoneTexte 36"/>
          <p:cNvSpPr txBox="1"/>
          <p:nvPr>
            <p:custDataLst>
              <p:tags r:id="rId2"/>
            </p:custDataLst>
          </p:nvPr>
        </p:nvSpPr>
        <p:spPr>
          <a:xfrm>
            <a:off x="4591782" y="2350078"/>
            <a:ext cx="696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+49.0%</a:t>
            </a:r>
            <a:endParaRPr lang="en-US" sz="100" b="1" dirty="0">
              <a:solidFill>
                <a:schemeClr val="accent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059991" y="2183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accent2"/>
                </a:solidFill>
              </a:rPr>
              <a:t>Sodexo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059991" y="237528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272E57"/>
                </a:solidFill>
              </a:rPr>
              <a:t>CAC 40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1600" y="1268233"/>
            <a:ext cx="635126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EVOLUTION OF THE SHARE PRICE OVER LAST 5 YEARS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15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23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910816960"/>
              </p:ext>
            </p:extLst>
          </p:nvPr>
        </p:nvGraphicFramePr>
        <p:xfrm>
          <a:off x="1196066" y="1851669"/>
          <a:ext cx="3240362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34780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Shareholders and stock market performance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5011"/>
            <a:ext cx="8204400" cy="405702"/>
          </a:xfrm>
        </p:spPr>
        <p:txBody>
          <a:bodyPr>
            <a:normAutofit/>
          </a:bodyPr>
          <a:lstStyle/>
          <a:p>
            <a:r>
              <a:rPr lang="en-US" sz="2000" cap="all" dirty="0"/>
              <a:t>Breakdown of the capital and voting rights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05499" y="2179228"/>
            <a:ext cx="1332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40.4% </a:t>
            </a:r>
            <a:r>
              <a:rPr lang="en-US" sz="1200" dirty="0" err="1"/>
              <a:t>Bellon</a:t>
            </a:r>
            <a:r>
              <a:rPr lang="en-US" sz="1200" dirty="0"/>
              <a:t> SA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77613" y="3569973"/>
            <a:ext cx="1332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1.1% </a:t>
            </a:r>
            <a:r>
              <a:rPr lang="en-US" sz="1200" dirty="0"/>
              <a:t>Employees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63459" y="3875171"/>
            <a:ext cx="1626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1.5% </a:t>
            </a:r>
            <a:r>
              <a:rPr lang="en-US" sz="1200" dirty="0"/>
              <a:t>Treasury shares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43690" y="4118882"/>
            <a:ext cx="2543250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/>
              <a:t>4.3% </a:t>
            </a:r>
            <a:br>
              <a:rPr lang="en-US" sz="1200" b="1" dirty="0"/>
            </a:br>
            <a:r>
              <a:rPr lang="en-US" sz="1200" dirty="0"/>
              <a:t>Individual shareholders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65807" y="4003185"/>
            <a:ext cx="223257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b="1" dirty="0"/>
              <a:t>15.0% </a:t>
            </a:r>
            <a:br>
              <a:rPr lang="en-US" sz="1200" b="1" dirty="0"/>
            </a:br>
            <a:r>
              <a:rPr lang="en-US" sz="1200" dirty="0"/>
              <a:t>French </a:t>
            </a:r>
            <a:br>
              <a:rPr lang="en-US" sz="1200" dirty="0"/>
            </a:br>
            <a:r>
              <a:rPr lang="en-US" sz="1200" dirty="0"/>
              <a:t>institutional shareholders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3652" y="3217050"/>
            <a:ext cx="940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57.0% 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Public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7106" y="2004096"/>
            <a:ext cx="121371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b="1" dirty="0"/>
              <a:t>37.7% </a:t>
            </a:r>
            <a:br>
              <a:rPr lang="en-US" sz="1200" b="1" dirty="0"/>
            </a:br>
            <a:r>
              <a:rPr lang="en-US" sz="1200" dirty="0"/>
              <a:t>non-French </a:t>
            </a:r>
            <a:br>
              <a:rPr lang="en-US" sz="1200" dirty="0"/>
            </a:br>
            <a:r>
              <a:rPr lang="en-US" sz="1200" dirty="0"/>
              <a:t>institutional </a:t>
            </a:r>
            <a:br>
              <a:rPr lang="en-US" sz="1200" dirty="0"/>
            </a:br>
            <a:r>
              <a:rPr lang="en-US" sz="1200" dirty="0"/>
              <a:t>shareholders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>
            <a:off x="1808248" y="1923678"/>
            <a:ext cx="2015999" cy="2015999"/>
          </a:xfrm>
          <a:prstGeom prst="arc">
            <a:avLst>
              <a:gd name="adj1" fmla="val 3747069"/>
              <a:gd name="adj2" fmla="val 16100187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cteur droit avec flèche 7"/>
          <p:cNvCxnSpPr>
            <a:stCxn id="16" idx="3"/>
          </p:cNvCxnSpPr>
          <p:nvPr/>
        </p:nvCxnSpPr>
        <p:spPr>
          <a:xfrm flipV="1">
            <a:off x="1594380" y="3286599"/>
            <a:ext cx="257704" cy="115117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216652" y="3709631"/>
            <a:ext cx="358186" cy="25787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642631" y="2103698"/>
            <a:ext cx="480604" cy="386402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3072002" y="3709631"/>
            <a:ext cx="146897" cy="37428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3227124" y="3638277"/>
            <a:ext cx="156659" cy="19589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3323247" y="3597249"/>
            <a:ext cx="322421" cy="7903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3484457" y="2383192"/>
            <a:ext cx="229734" cy="139507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18831" y="1520535"/>
            <a:ext cx="44074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SHAREHOLDERS AS AT 31/08/2017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932363" y="1520536"/>
            <a:ext cx="37650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VOTING RIGHTS 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44" name="Graphique 43"/>
          <p:cNvGraphicFramePr/>
          <p:nvPr>
            <p:extLst>
              <p:ext uri="{D42A27DB-BD31-4B8C-83A1-F6EECF244321}">
                <p14:modId xmlns:p14="http://schemas.microsoft.com/office/powerpoint/2010/main" val="3086608667"/>
              </p:ext>
            </p:extLst>
          </p:nvPr>
        </p:nvGraphicFramePr>
        <p:xfrm>
          <a:off x="5207679" y="1851669"/>
          <a:ext cx="3240362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7931005" y="2410361"/>
            <a:ext cx="7663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55.8% </a:t>
            </a:r>
            <a:r>
              <a:rPr lang="en-US" sz="1200" dirty="0" err="1"/>
              <a:t>Bellon</a:t>
            </a:r>
            <a:r>
              <a:rPr lang="en-US" sz="1200" dirty="0"/>
              <a:t> SA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040274" y="3823256"/>
            <a:ext cx="13321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/>
              <a:t>1.1% </a:t>
            </a:r>
            <a:br>
              <a:rPr lang="en-US" sz="1200" b="1" dirty="0"/>
            </a:br>
            <a:r>
              <a:rPr lang="en-US" sz="1200" dirty="0"/>
              <a:t>Employees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500213" y="2902666"/>
            <a:ext cx="1247306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b="1" dirty="0"/>
              <a:t>43.1% </a:t>
            </a:r>
            <a:br>
              <a:rPr lang="en-US" sz="1200" b="1" dirty="0"/>
            </a:br>
            <a:r>
              <a:rPr lang="en-US" sz="1200" dirty="0"/>
              <a:t>Public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7571300" y="2608419"/>
            <a:ext cx="297895" cy="18117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6" idx="3"/>
          </p:cNvCxnSpPr>
          <p:nvPr/>
        </p:nvCxnSpPr>
        <p:spPr>
          <a:xfrm flipV="1">
            <a:off x="6372422" y="3673206"/>
            <a:ext cx="171213" cy="334716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47" idx="3"/>
          </p:cNvCxnSpPr>
          <p:nvPr/>
        </p:nvCxnSpPr>
        <p:spPr>
          <a:xfrm flipV="1">
            <a:off x="5747519" y="2966273"/>
            <a:ext cx="328737" cy="84126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33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24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0" y="726391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Outlook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6898" y="341681"/>
            <a:ext cx="8205787" cy="540060"/>
          </a:xfrm>
        </p:spPr>
        <p:txBody>
          <a:bodyPr/>
          <a:lstStyle/>
          <a:p>
            <a:r>
              <a:rPr lang="en-US" dirty="0"/>
              <a:t>Fiscal 2018 objectives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220333" y="3183819"/>
            <a:ext cx="2456942" cy="141358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spc="-30" dirty="0"/>
              <a:t>Underlying operating profit margin maintained</a:t>
            </a:r>
            <a:br>
              <a:rPr lang="en-US" sz="1600" spc="-30" dirty="0">
                <a:solidFill>
                  <a:srgbClr val="FF0000"/>
                </a:solidFill>
              </a:rPr>
            </a:br>
            <a:r>
              <a:rPr lang="en-US" sz="1600" b="1" spc="-30" dirty="0"/>
              <a:t>at </a:t>
            </a:r>
            <a:r>
              <a:rPr lang="en-US" sz="1600" b="1" spc="-30" dirty="0">
                <a:solidFill>
                  <a:srgbClr val="FF0000"/>
                </a:solidFill>
              </a:rPr>
              <a:t>6.5%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/>
              <a:t>(excluding currency effects)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231999" y="1225168"/>
            <a:ext cx="2456946" cy="181463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defPPr>
              <a:defRPr lang="en-US"/>
            </a:defPPr>
            <a:lvl1pPr indent="0" algn="ctr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b="1" spc="-30">
                <a:solidFill>
                  <a:schemeClr val="accent1"/>
                </a:solidFill>
              </a:defRPr>
            </a:lvl1pPr>
            <a:lvl2pPr marL="363538" indent="-187325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>
                <a:solidFill>
                  <a:schemeClr val="accent1"/>
                </a:solidFill>
              </a:defRPr>
            </a:lvl2pPr>
            <a:lvl3pPr marL="539750" indent="-176213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008" indent="0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baseline="0">
                <a:solidFill>
                  <a:srgbClr val="7F7F7F"/>
                </a:solidFill>
              </a:defRPr>
            </a:lvl4pPr>
            <a:lvl5pPr marL="0" indent="0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baseline="0">
                <a:solidFill>
                  <a:schemeClr val="accent2"/>
                </a:solidFill>
              </a:defRPr>
            </a:lvl5pPr>
            <a:lvl6pPr marL="2245026" indent="-204093">
              <a:spcBef>
                <a:spcPct val="20000"/>
              </a:spcBef>
              <a:buFont typeface="Arial" pitchFamily="34" charset="0"/>
              <a:buChar char="•"/>
              <a:defRPr sz="1800"/>
            </a:lvl6pPr>
            <a:lvl7pPr marL="2653212" indent="-204093">
              <a:spcBef>
                <a:spcPct val="20000"/>
              </a:spcBef>
              <a:buFont typeface="Arial" pitchFamily="34" charset="0"/>
              <a:buChar char="•"/>
              <a:defRPr sz="1800"/>
            </a:lvl7pPr>
            <a:lvl8pPr marL="3061399" indent="-204093">
              <a:spcBef>
                <a:spcPct val="20000"/>
              </a:spcBef>
              <a:buFont typeface="Arial" pitchFamily="34" charset="0"/>
              <a:buChar char="•"/>
              <a:defRPr sz="1800"/>
            </a:lvl8pPr>
            <a:lvl9pPr marL="3469585" indent="-204093">
              <a:spcBef>
                <a:spcPct val="20000"/>
              </a:spcBef>
              <a:buFont typeface="Arial" pitchFamily="34" charset="0"/>
              <a:buChar char="•"/>
              <a:defRPr sz="1800"/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Organic revenue growth of between</a:t>
            </a:r>
            <a:r>
              <a:rPr lang="en-US" dirty="0">
                <a:solidFill>
                  <a:srgbClr val="FF0000"/>
                </a:solidFill>
              </a:rPr>
              <a:t> 2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4%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100" b="0" dirty="0"/>
              <a:t>excluding 53</a:t>
            </a:r>
            <a:r>
              <a:rPr lang="en-US" sz="1100" b="0" baseline="30000" dirty="0"/>
              <a:t>rd</a:t>
            </a:r>
            <a:r>
              <a:rPr lang="en-US" sz="1100" b="0" dirty="0"/>
              <a:t> week impact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5876850" y="1913247"/>
            <a:ext cx="288000" cy="377104"/>
          </a:xfrm>
          <a:prstGeom prst="rightArrow">
            <a:avLst>
              <a:gd name="adj1" fmla="val 50000"/>
              <a:gd name="adj2" fmla="val 157143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231740" y="1219200"/>
            <a:ext cx="3572439" cy="1820602"/>
          </a:xfrm>
          <a:prstGeom prst="rect">
            <a:avLst/>
          </a:prstGeom>
          <a:noFill/>
          <a:ln w="9525">
            <a:solidFill>
              <a:schemeClr val="bg2"/>
            </a:solidFill>
          </a:ln>
          <a:effectLst/>
          <a:extLst/>
        </p:spPr>
        <p:txBody>
          <a:bodyPr lIns="72000" tIns="72000" rIns="72000" bIns="72000" anchor="ctr">
            <a:noAutofit/>
          </a:bodyPr>
          <a:lstStyle/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France turning positive but soft environment </a:t>
            </a:r>
            <a:br>
              <a:rPr lang="en-US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in Northern Europe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Improvement in Energy &amp; Resources </a:t>
            </a:r>
            <a:br>
              <a:rPr lang="en-US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and continuous strong growth </a:t>
            </a:r>
            <a:br>
              <a:rPr lang="en-US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in developing economies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North America impacted by lack of growth </a:t>
            </a:r>
            <a:br>
              <a:rPr lang="en-US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in Education and Health Care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5868144" y="3723878"/>
            <a:ext cx="288000" cy="377104"/>
          </a:xfrm>
          <a:prstGeom prst="rightArrow">
            <a:avLst>
              <a:gd name="adj1" fmla="val 50000"/>
              <a:gd name="adj2" fmla="val 157143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231740" y="3183818"/>
            <a:ext cx="3564396" cy="1413582"/>
          </a:xfrm>
          <a:prstGeom prst="rect">
            <a:avLst/>
          </a:prstGeom>
          <a:noFill/>
          <a:ln w="9525">
            <a:solidFill>
              <a:schemeClr val="bg2"/>
            </a:solidFill>
          </a:ln>
          <a:effectLst/>
          <a:extLst/>
        </p:spPr>
        <p:txBody>
          <a:bodyPr lIns="72000" tIns="72000" rIns="72000" bIns="72000" anchor="ctr">
            <a:noAutofit/>
          </a:bodyPr>
          <a:lstStyle/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Further substantial cost savings this year </a:t>
            </a:r>
            <a:br>
              <a:rPr lang="en-US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as part of the Adaptation and Simplification program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Significant investment to enhance growth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71488" y="1219200"/>
            <a:ext cx="1652240" cy="3378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  <a:extLst/>
        </p:spPr>
        <p:txBody>
          <a:bodyPr lIns="72000" tIns="72000" rIns="72000" bIns="72000" anchor="ctr">
            <a:noAutofit/>
          </a:bodyPr>
          <a:lstStyle/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b="1" dirty="0">
                <a:solidFill>
                  <a:schemeClr val="accent1"/>
                </a:solidFill>
                <a:latin typeface="Arial" pitchFamily="34" charset="0"/>
              </a:rPr>
              <a:t>In Fiscal 2017 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Disappointing growth in revenues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Solid increase </a:t>
            </a:r>
            <a:br>
              <a:rPr lang="en-US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in margins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</a:rPr>
              <a:t>Strong cash flow </a:t>
            </a: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4283968" y="4843183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* Please refer to Appendix 8 for Alternative Performance Measures definitions </a:t>
            </a:r>
          </a:p>
        </p:txBody>
      </p:sp>
      <p:sp>
        <p:nvSpPr>
          <p:cNvPr id="1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1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25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26391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Outlook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49070"/>
            <a:ext cx="8204400" cy="4057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295C"/>
                </a:solidFill>
              </a:rPr>
              <a:t>Medium-term objectives</a:t>
            </a:r>
            <a:endParaRPr lang="en-US" sz="1400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5256076" y="1736319"/>
            <a:ext cx="0" cy="2916325"/>
          </a:xfrm>
          <a:prstGeom prst="lin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474904" y="1175722"/>
            <a:ext cx="794952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Confident in the future with, </a:t>
            </a:r>
          </a:p>
          <a:p>
            <a:pPr marL="179388" lvl="1" indent="-179388" eaLnBrk="0" hangingPunct="0">
              <a:spcBef>
                <a:spcPct val="500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Significant further outsourcing potential in all regions and segments</a:t>
            </a:r>
          </a:p>
          <a:p>
            <a:pPr marL="179388" lvl="1" indent="-179388" eaLnBrk="0" hangingPunct="0">
              <a:spcBef>
                <a:spcPct val="500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Strong potential of our new segment organization</a:t>
            </a:r>
          </a:p>
          <a:p>
            <a:pPr marL="179388" lvl="1" indent="-179388" eaLnBrk="0" hangingPunct="0">
              <a:spcBef>
                <a:spcPct val="500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Increased M&amp;A activity </a:t>
            </a:r>
          </a:p>
          <a:p>
            <a:pPr marL="358775" lvl="1" indent="-179388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endParaRPr lang="en-US" sz="1200" dirty="0">
              <a:solidFill>
                <a:schemeClr val="accent1"/>
              </a:solidFill>
            </a:endParaRPr>
          </a:p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>
                <a:solidFill>
                  <a:schemeClr val="accent2"/>
                </a:solidFill>
              </a:rPr>
              <a:t>The Group confirms its medium-term objectives: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3" y="2967794"/>
            <a:ext cx="3132349" cy="1422158"/>
          </a:xfrm>
          <a:prstGeom prst="rightArrow">
            <a:avLst>
              <a:gd name="adj1" fmla="val 100000"/>
              <a:gd name="adj2" fmla="val 11244"/>
            </a:avLst>
          </a:prstGeom>
          <a:noFill/>
          <a:ln>
            <a:solidFill>
              <a:schemeClr val="tx2"/>
            </a:solidFill>
          </a:ln>
        </p:spPr>
        <p:txBody>
          <a:bodyPr wrap="square" lIns="72000" rIns="0" rtlCol="0" anchor="ctr">
            <a:noAutofit/>
          </a:bodyPr>
          <a:lstStyle/>
          <a:p>
            <a:r>
              <a:rPr lang="en-US" dirty="0">
                <a:solidFill>
                  <a:srgbClr val="65676A"/>
                </a:solidFill>
              </a:rPr>
              <a:t>average annual </a:t>
            </a:r>
            <a:r>
              <a:rPr lang="en-US" b="1" dirty="0">
                <a:solidFill>
                  <a:srgbClr val="65676A"/>
                </a:solidFill>
              </a:rPr>
              <a:t>growth </a:t>
            </a:r>
            <a:br>
              <a:rPr lang="en-US" b="1" dirty="0">
                <a:solidFill>
                  <a:srgbClr val="65676A"/>
                </a:solidFill>
              </a:rPr>
            </a:br>
            <a:r>
              <a:rPr lang="en-US" dirty="0">
                <a:solidFill>
                  <a:srgbClr val="65676A"/>
                </a:solidFill>
              </a:rPr>
              <a:t>in</a:t>
            </a:r>
            <a:r>
              <a:rPr lang="en-US" b="1" dirty="0">
                <a:solidFill>
                  <a:srgbClr val="65676A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revenue </a:t>
            </a:r>
            <a:r>
              <a:rPr lang="en-US" b="1" spc="-100" dirty="0">
                <a:solidFill>
                  <a:schemeClr val="accent1"/>
                </a:solidFill>
              </a:rPr>
              <a:t>between 4% and 7%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050" dirty="0">
                <a:solidFill>
                  <a:srgbClr val="65676A"/>
                </a:solidFill>
              </a:rPr>
              <a:t>(excluding currency effect)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43325" y="2967794"/>
            <a:ext cx="4933950" cy="1422158"/>
          </a:xfrm>
          <a:prstGeom prst="rightArrow">
            <a:avLst>
              <a:gd name="adj1" fmla="val 100000"/>
              <a:gd name="adj2" fmla="val 11653"/>
            </a:avLst>
          </a:prstGeom>
          <a:noFill/>
          <a:ln>
            <a:solidFill>
              <a:schemeClr val="tx2"/>
            </a:solidFill>
          </a:ln>
        </p:spPr>
        <p:txBody>
          <a:bodyPr wrap="square" lIns="72000" rIns="0" rtlCol="0" anchor="ctr">
            <a:noAutofit/>
          </a:bodyPr>
          <a:lstStyle/>
          <a:p>
            <a:r>
              <a:rPr lang="en-US" dirty="0">
                <a:solidFill>
                  <a:srgbClr val="65676A"/>
                </a:solidFill>
              </a:rPr>
              <a:t>average annual </a:t>
            </a:r>
            <a:r>
              <a:rPr lang="en-US" b="1" dirty="0">
                <a:solidFill>
                  <a:srgbClr val="65676A"/>
                </a:solidFill>
              </a:rPr>
              <a:t>growth </a:t>
            </a:r>
            <a:br>
              <a:rPr lang="en-US" b="1" dirty="0">
                <a:solidFill>
                  <a:srgbClr val="65676A"/>
                </a:solidFill>
              </a:rPr>
            </a:br>
            <a:r>
              <a:rPr lang="en-US" dirty="0">
                <a:solidFill>
                  <a:srgbClr val="65676A"/>
                </a:solidFill>
              </a:rPr>
              <a:t>in </a:t>
            </a:r>
            <a:r>
              <a:rPr lang="en-US" b="1" dirty="0">
                <a:solidFill>
                  <a:schemeClr val="accent1"/>
                </a:solidFill>
              </a:rPr>
              <a:t>underlying operating profit </a:t>
            </a:r>
            <a:r>
              <a:rPr lang="en-US" b="1" spc="-100" dirty="0">
                <a:solidFill>
                  <a:schemeClr val="accent1"/>
                </a:solidFill>
              </a:rPr>
              <a:t>between 8% and 10%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br>
              <a:rPr lang="en-US" sz="1050" dirty="0">
                <a:solidFill>
                  <a:schemeClr val="tx2"/>
                </a:solidFill>
              </a:rPr>
            </a:br>
            <a:r>
              <a:rPr lang="en-US" sz="1050" dirty="0">
                <a:solidFill>
                  <a:srgbClr val="65676A"/>
                </a:solidFill>
              </a:rPr>
              <a:t>(excluding currency effect) </a:t>
            </a:r>
          </a:p>
        </p:txBody>
      </p:sp>
      <p:sp>
        <p:nvSpPr>
          <p:cNvPr id="1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1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26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413125" y="1230728"/>
            <a:ext cx="5264150" cy="354965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rgbClr val="E1C8B4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1488" y="375506"/>
            <a:ext cx="8205787" cy="442800"/>
          </a:xfrm>
        </p:spPr>
        <p:txBody>
          <a:bodyPr/>
          <a:lstStyle/>
          <a:p>
            <a:r>
              <a:rPr lang="en-US" sz="2000" dirty="0"/>
              <a:t>Governance OVERVIEW</a:t>
            </a:r>
            <a:endParaRPr lang="en-US" sz="2000" cap="all" dirty="0"/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27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Cécile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err="1">
                <a:solidFill>
                  <a:schemeClr val="accent1"/>
                </a:solidFill>
              </a:rPr>
              <a:t>Tandeau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Marsac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b="0" dirty="0">
                <a:solidFill>
                  <a:schemeClr val="accent1"/>
                </a:solidFill>
              </a:rPr>
              <a:t>Director and Chairwoman </a:t>
            </a:r>
            <a:br>
              <a:rPr lang="en-US" b="0" dirty="0">
                <a:solidFill>
                  <a:schemeClr val="accent1"/>
                </a:solidFill>
              </a:rPr>
            </a:br>
            <a:r>
              <a:rPr lang="en-US" b="0" dirty="0">
                <a:solidFill>
                  <a:schemeClr val="accent1"/>
                </a:solidFill>
              </a:rPr>
              <a:t>of the Compensation Committee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1488" y="375506"/>
            <a:ext cx="8205787" cy="442800"/>
          </a:xfrm>
        </p:spPr>
        <p:txBody>
          <a:bodyPr/>
          <a:lstStyle/>
          <a:p>
            <a:r>
              <a:rPr lang="en-US" sz="2000" cap="all" dirty="0"/>
              <a:t>Work of the compensation committee</a:t>
            </a:r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28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4323"/>
            <a:ext cx="8204400" cy="345219"/>
          </a:xfrm>
        </p:spPr>
        <p:txBody>
          <a:bodyPr>
            <a:noAutofit/>
          </a:bodyPr>
          <a:lstStyle/>
          <a:p>
            <a:r>
              <a:rPr lang="en-US" dirty="0"/>
              <a:t>Compensation Policy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23156"/>
              </p:ext>
            </p:extLst>
          </p:nvPr>
        </p:nvGraphicFramePr>
        <p:xfrm>
          <a:off x="484413" y="1370379"/>
          <a:ext cx="8192862" cy="28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03">
                  <a:extLst>
                    <a:ext uri="{9D8B030D-6E8A-4147-A177-3AD203B41FA5}">
                      <a16:colId xmlns:a16="http://schemas.microsoft.com/office/drawing/2014/main" val="2630346298"/>
                    </a:ext>
                  </a:extLst>
                </a:gridCol>
                <a:gridCol w="5761459">
                  <a:extLst>
                    <a:ext uri="{9D8B030D-6E8A-4147-A177-3AD203B41FA5}">
                      <a16:colId xmlns:a16="http://schemas.microsoft.com/office/drawing/2014/main" val="148266612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Compliance</a:t>
                      </a:r>
                      <a:endParaRPr lang="en-US" sz="1400" noProof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with the recommendations of the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Afep-Medef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Code</a:t>
                      </a:r>
                      <a:endParaRPr lang="en-US" sz="1400" noProof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655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Competitiveness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81938" algn="r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both with the French market (CAC-40) and with the main competitors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5685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Good balance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7881938" algn="r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between fixed and variable components</a:t>
                      </a:r>
                    </a:p>
                    <a:p>
                      <a:pPr marL="179388" marR="0" lvl="0" indent="-179388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7881938" algn="r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between financial and non-financial objectives</a:t>
                      </a:r>
                    </a:p>
                    <a:p>
                      <a:pPr marL="179388" marR="0" lvl="0" indent="-179388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7881938" algn="r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between short- and long-term motivation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276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Alignment of interests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of employees, shareholders and other stakeholders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8055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Performance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Rigorous performance conditions, for sustained profitable growth, aligned with published objectives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501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Transparency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2A295C"/>
                          </a:solidFill>
                          <a:ea typeface="Arial Unicode MS" pitchFamily="34" charset="-128"/>
                          <a:cs typeface="Arial Unicode MS" pitchFamily="34" charset="-128"/>
                        </a:rPr>
                        <a:t>Clear, straightforward and widely communicated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85481"/>
                  </a:ext>
                </a:extLst>
              </a:tr>
            </a:tbl>
          </a:graphicData>
        </a:graphic>
      </p:graphicFrame>
      <p:sp>
        <p:nvSpPr>
          <p:cNvPr id="7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29</a:t>
            </a:fld>
            <a:endParaRPr lang="en-AU" sz="600" b="1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1599" y="735546"/>
            <a:ext cx="8204400" cy="5400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accent6"/>
                </a:solidFill>
              </a:rPr>
              <a:t>General principles</a:t>
            </a:r>
          </a:p>
        </p:txBody>
      </p:sp>
    </p:spTree>
    <p:extLst>
      <p:ext uri="{BB962C8B-B14F-4D97-AF65-F5344CB8AC3E}">
        <p14:creationId xmlns:p14="http://schemas.microsoft.com/office/powerpoint/2010/main" val="23165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AU" dirty="0"/>
              <a:t>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rgbClr val="E1C8B4"/>
          </a:solidFill>
        </p:spPr>
        <p:txBody>
          <a:bodyPr vert="horz" lIns="154800" tIns="154800" rIns="154800" bIns="154800" rtlCol="0" anchor="t">
            <a:noAutofit/>
          </a:bodyPr>
          <a:lstStyle/>
          <a:p>
            <a:pPr marL="266700" indent="-266700">
              <a:spcAft>
                <a:spcPts val="600"/>
              </a:spcAft>
              <a:buClr>
                <a:schemeClr val="accent1"/>
              </a:buClr>
              <a:buChar char="§"/>
            </a:pPr>
            <a:r>
              <a:rPr lang="en-AU" sz="1600" dirty="0">
                <a:solidFill>
                  <a:schemeClr val="accent1"/>
                </a:solidFill>
              </a:rPr>
              <a:t>Constitution </a:t>
            </a:r>
            <a:br>
              <a:rPr lang="en-AU" sz="1600" dirty="0">
                <a:solidFill>
                  <a:schemeClr val="accent1"/>
                </a:solidFill>
              </a:rPr>
            </a:br>
            <a:r>
              <a:rPr lang="en-AU" sz="1600" dirty="0">
                <a:solidFill>
                  <a:schemeClr val="accent1"/>
                </a:solidFill>
              </a:rPr>
              <a:t>of the Bureau</a:t>
            </a:r>
          </a:p>
          <a:p>
            <a:pPr marL="266700" indent="-266700">
              <a:spcAft>
                <a:spcPts val="600"/>
              </a:spcAft>
              <a:buClr>
                <a:schemeClr val="accent1"/>
              </a:buClr>
              <a:buChar char="§"/>
            </a:pPr>
            <a:r>
              <a:rPr lang="en-AU" sz="1600" dirty="0">
                <a:solidFill>
                  <a:schemeClr val="accent1"/>
                </a:solidFill>
              </a:rPr>
              <a:t>Attendance sheet</a:t>
            </a:r>
          </a:p>
          <a:p>
            <a:pPr marL="266700" indent="-266700">
              <a:spcAft>
                <a:spcPts val="600"/>
              </a:spcAft>
              <a:buClr>
                <a:schemeClr val="accent1"/>
              </a:buClr>
              <a:buChar char="§"/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83229"/>
            <a:ext cx="8205787" cy="442800"/>
          </a:xfrm>
        </p:spPr>
        <p:txBody>
          <a:bodyPr/>
          <a:lstStyle/>
          <a:p>
            <a:r>
              <a:rPr lang="en-AU" sz="2000" dirty="0"/>
              <a:t>CONSTITUTION OF THE BUREAU </a:t>
            </a: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3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8728"/>
            <a:ext cx="8204400" cy="715715"/>
          </a:xfrm>
        </p:spPr>
        <p:txBody>
          <a:bodyPr>
            <a:noAutofit/>
          </a:bodyPr>
          <a:lstStyle/>
          <a:p>
            <a:r>
              <a:rPr lang="en-US" dirty="0"/>
              <a:t>Compensation Policy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18228"/>
              </p:ext>
            </p:extLst>
          </p:nvPr>
        </p:nvGraphicFramePr>
        <p:xfrm>
          <a:off x="467544" y="1395145"/>
          <a:ext cx="8208455" cy="28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791">
                  <a:extLst>
                    <a:ext uri="{9D8B030D-6E8A-4147-A177-3AD203B41FA5}">
                      <a16:colId xmlns:a16="http://schemas.microsoft.com/office/drawing/2014/main" val="1131857087"/>
                    </a:ext>
                  </a:extLst>
                </a:gridCol>
                <a:gridCol w="5748664">
                  <a:extLst>
                    <a:ext uri="{9D8B030D-6E8A-4147-A177-3AD203B41FA5}">
                      <a16:colId xmlns:a16="http://schemas.microsoft.com/office/drawing/2014/main" val="1325577588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</a:p>
                    <a:p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fixed compensation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company car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collective health and benefits plans</a:t>
                      </a: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16014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Does not include any</a:t>
                      </a:r>
                    </a:p>
                    <a:p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variable compensation (annual, short-term or multi-year)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long-term incentive compensation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director fees for attending Board or Committee meetings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benefit in case of termination of her corporate office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626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Proposed compensation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675 000 euro per year</a:t>
                      </a:r>
                      <a:b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Applicable for the entire three-year term of office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89882"/>
                  </a:ext>
                </a:extLst>
              </a:tr>
            </a:tbl>
          </a:graphicData>
        </a:graphic>
      </p:graphicFrame>
      <p:sp>
        <p:nvSpPr>
          <p:cNvPr id="7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30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1599" y="738153"/>
            <a:ext cx="8204400" cy="7157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accent6"/>
                </a:solidFill>
              </a:rPr>
              <a:t>Chairwoman of the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25808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356280"/>
            <a:ext cx="8204400" cy="446272"/>
          </a:xfrm>
        </p:spPr>
        <p:txBody>
          <a:bodyPr>
            <a:noAutofit/>
          </a:bodyPr>
          <a:lstStyle/>
          <a:p>
            <a:r>
              <a:rPr lang="en-US" dirty="0"/>
              <a:t>Compensation policy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09943"/>
              </p:ext>
            </p:extLst>
          </p:nvPr>
        </p:nvGraphicFramePr>
        <p:xfrm>
          <a:off x="475199" y="1222140"/>
          <a:ext cx="8202075" cy="30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2217">
                  <a:extLst>
                    <a:ext uri="{9D8B030D-6E8A-4147-A177-3AD203B41FA5}">
                      <a16:colId xmlns:a16="http://schemas.microsoft.com/office/drawing/2014/main" val="2269260332"/>
                    </a:ext>
                  </a:extLst>
                </a:gridCol>
                <a:gridCol w="6479858">
                  <a:extLst>
                    <a:ext uri="{9D8B030D-6E8A-4147-A177-3AD203B41FA5}">
                      <a16:colId xmlns:a16="http://schemas.microsoft.com/office/drawing/2014/main" val="3264301859"/>
                    </a:ext>
                  </a:extLst>
                </a:gridCol>
              </a:tblGrid>
              <a:tr h="360000">
                <a:tc rowSpan="8"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</a:p>
                    <a:p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fixed compensation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5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variable compensation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196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Long-term incentive compensation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2416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Benefit if Corporate Office is terminated</a:t>
                      </a:r>
                    </a:p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Non-compete agreement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6274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Supplemental retirement plan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163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Company car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851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Collective health and benefit plans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2015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Unemployment insurance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27545"/>
                  </a:ext>
                </a:extLst>
              </a:tr>
            </a:tbl>
          </a:graphicData>
        </a:graphic>
      </p:graphicFrame>
      <p:sp>
        <p:nvSpPr>
          <p:cNvPr id="8" name="Accolade fermante 7"/>
          <p:cNvSpPr/>
          <p:nvPr/>
        </p:nvSpPr>
        <p:spPr>
          <a:xfrm>
            <a:off x="5591690" y="2324513"/>
            <a:ext cx="180020" cy="468052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59947" y="2355726"/>
            <a:ext cx="1872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Maximum of 24 months </a:t>
            </a:r>
            <a:br>
              <a:rPr kumimoji="0" lang="en-US" sz="1100" b="1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fixed compensation </a:t>
            </a:r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11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31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46856" y="721322"/>
            <a:ext cx="8204400" cy="4462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accent6"/>
                </a:solidFill>
              </a:rPr>
              <a:t>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30881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63" y="351400"/>
            <a:ext cx="8204400" cy="672178"/>
          </a:xfrm>
        </p:spPr>
        <p:txBody>
          <a:bodyPr>
            <a:noAutofit/>
          </a:bodyPr>
          <a:lstStyle/>
          <a:p>
            <a:r>
              <a:rPr lang="en-US" dirty="0"/>
              <a:t>Compensation policy Chief Executive Officer</a:t>
            </a:r>
            <a:br>
              <a:rPr lang="en-US" dirty="0"/>
            </a:br>
            <a:r>
              <a:rPr lang="en-US" dirty="0"/>
              <a:t>Fiscal 2018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38017"/>
              </p:ext>
            </p:extLst>
          </p:nvPr>
        </p:nvGraphicFramePr>
        <p:xfrm>
          <a:off x="487649" y="1527175"/>
          <a:ext cx="8192714" cy="17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7147">
                  <a:extLst>
                    <a:ext uri="{9D8B030D-6E8A-4147-A177-3AD203B41FA5}">
                      <a16:colId xmlns:a16="http://schemas.microsoft.com/office/drawing/2014/main" val="3230420954"/>
                    </a:ext>
                  </a:extLst>
                </a:gridCol>
                <a:gridCol w="6245567">
                  <a:extLst>
                    <a:ext uri="{9D8B030D-6E8A-4147-A177-3AD203B41FA5}">
                      <a16:colId xmlns:a16="http://schemas.microsoft.com/office/drawing/2014/main" val="389754722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Michel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Landel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 salary of 933 400 euro calculated </a:t>
                      </a: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 rata </a:t>
                      </a:r>
                      <a:b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the period from September 1, 2017 to January 23, 2018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4545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Denis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Machuel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 salary of 900 000 euro calculated </a:t>
                      </a: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 rata </a:t>
                      </a:r>
                      <a:b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the period from January 24, 2018 to August 31, 2018</a:t>
                      </a:r>
                      <a:endParaRPr lang="en-US" sz="1400" i="0" u="none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09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Both approved by the Board today, January 23, 2018</a:t>
                      </a:r>
                      <a:endParaRPr lang="en-US" sz="1400" i="0" u="none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52933"/>
                  </a:ext>
                </a:extLst>
              </a:tr>
            </a:tbl>
          </a:graphicData>
        </a:graphic>
      </p:graphicFrame>
      <p:sp>
        <p:nvSpPr>
          <p:cNvPr id="7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32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5963" y="1047582"/>
            <a:ext cx="8204400" cy="2886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accent6"/>
                </a:solidFill>
              </a:rPr>
              <a:t>Annual fixed compensation</a:t>
            </a:r>
          </a:p>
        </p:txBody>
      </p:sp>
    </p:spTree>
    <p:extLst>
      <p:ext uri="{BB962C8B-B14F-4D97-AF65-F5344CB8AC3E}">
        <p14:creationId xmlns:p14="http://schemas.microsoft.com/office/powerpoint/2010/main" val="38602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83111" y="352025"/>
            <a:ext cx="8278072" cy="409465"/>
          </a:xfrm>
        </p:spPr>
        <p:txBody>
          <a:bodyPr>
            <a:noAutofit/>
          </a:bodyPr>
          <a:lstStyle/>
          <a:p>
            <a:r>
              <a:rPr lang="en-US" dirty="0"/>
              <a:t>Compensation policy Chief Executive Officer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35941"/>
              </p:ext>
            </p:extLst>
          </p:nvPr>
        </p:nvGraphicFramePr>
        <p:xfrm>
          <a:off x="483111" y="1242199"/>
          <a:ext cx="8212564" cy="2666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352">
                  <a:extLst>
                    <a:ext uri="{9D8B030D-6E8A-4147-A177-3AD203B41FA5}">
                      <a16:colId xmlns:a16="http://schemas.microsoft.com/office/drawing/2014/main" val="2449802918"/>
                    </a:ext>
                  </a:extLst>
                </a:gridCol>
                <a:gridCol w="6262212">
                  <a:extLst>
                    <a:ext uri="{9D8B030D-6E8A-4147-A177-3AD203B41FA5}">
                      <a16:colId xmlns:a16="http://schemas.microsoft.com/office/drawing/2014/main" val="923241414"/>
                    </a:ext>
                  </a:extLst>
                </a:gridCol>
              </a:tblGrid>
              <a:tr h="57827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objectives </a:t>
                      </a:r>
                      <a:b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(Revenues, Operating Income, Group Net Income, Free cash flow)</a:t>
                      </a:r>
                      <a:endParaRPr lang="en-US" sz="14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98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non-financial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objectives</a:t>
                      </a:r>
                      <a:b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(Health and Safety, Employee engagement, individual objectives)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429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Fiscal 2018 </a:t>
                      </a:r>
                      <a:endParaRPr lang="en-US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1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of the bonus </a:t>
                      </a:r>
                      <a:r>
                        <a:rPr kumimoji="0" lang="en-US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the objectives are achieved</a:t>
                      </a:r>
                    </a:p>
                    <a:p>
                      <a:pPr marL="176213" marR="0" lvl="1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150% of the bonus </a:t>
                      </a:r>
                      <a:r>
                        <a:rPr kumimoji="0" lang="en-US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the objectives are exceeded</a:t>
                      </a:r>
                    </a:p>
                    <a:p>
                      <a:pPr marL="176213" marR="0" lvl="1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200% of the bonus </a:t>
                      </a:r>
                      <a:r>
                        <a:rPr kumimoji="0" lang="en-US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all of the objectives are achieved </a:t>
                      </a:r>
                      <a:b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an even higher level of operating income is achieved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236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200% of fixed compensation</a:t>
                      </a:r>
                      <a:endParaRPr lang="en-US" sz="1400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80354"/>
                  </a:ext>
                </a:extLst>
              </a:tr>
            </a:tbl>
          </a:graphicData>
        </a:graphic>
      </p:graphicFrame>
      <p:sp>
        <p:nvSpPr>
          <p:cNvPr id="7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33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83111" y="744712"/>
            <a:ext cx="8278072" cy="262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accent6"/>
                </a:solidFill>
              </a:rPr>
              <a:t>Annual variable compensation (bonus)</a:t>
            </a:r>
          </a:p>
        </p:txBody>
      </p:sp>
    </p:spTree>
    <p:extLst>
      <p:ext uri="{BB962C8B-B14F-4D97-AF65-F5344CB8AC3E}">
        <p14:creationId xmlns:p14="http://schemas.microsoft.com/office/powerpoint/2010/main" val="27391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800" y="356280"/>
            <a:ext cx="8204400" cy="665248"/>
          </a:xfrm>
        </p:spPr>
        <p:txBody>
          <a:bodyPr>
            <a:noAutofit/>
          </a:bodyPr>
          <a:lstStyle/>
          <a:p>
            <a:r>
              <a:rPr lang="en-US" dirty="0"/>
              <a:t>Compensation policy Chief Executive Officer </a:t>
            </a:r>
            <a:br>
              <a:rPr lang="en-US" dirty="0"/>
            </a:br>
            <a:r>
              <a:rPr lang="en-US" dirty="0"/>
              <a:t>(Denis </a:t>
            </a:r>
            <a:r>
              <a:rPr lang="en-US" dirty="0" err="1"/>
              <a:t>Machuel</a:t>
            </a:r>
            <a:r>
              <a:rPr lang="en-US" dirty="0"/>
              <a:t>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96589"/>
              </p:ext>
            </p:extLst>
          </p:nvPr>
        </p:nvGraphicFramePr>
        <p:xfrm>
          <a:off x="479399" y="1527175"/>
          <a:ext cx="8197876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8817">
                  <a:extLst>
                    <a:ext uri="{9D8B030D-6E8A-4147-A177-3AD203B41FA5}">
                      <a16:colId xmlns:a16="http://schemas.microsoft.com/office/drawing/2014/main" val="1661201967"/>
                    </a:ext>
                  </a:extLst>
                </a:gridCol>
                <a:gridCol w="5349059">
                  <a:extLst>
                    <a:ext uri="{9D8B030D-6E8A-4147-A177-3AD203B41FA5}">
                      <a16:colId xmlns:a16="http://schemas.microsoft.com/office/drawing/2014/main" val="328434713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Exclusively</a:t>
                      </a:r>
                      <a:endParaRPr lang="en-US" sz="1400" noProof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performance shares</a:t>
                      </a:r>
                      <a:endParaRPr lang="en-US" sz="1400" b="0" noProof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3074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Continued presence and performance conditions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four-year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period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731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Performance conditions directly related </a:t>
                      </a:r>
                      <a:b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the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Group’s </a:t>
                      </a:r>
                      <a:b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strategic priorities</a:t>
                      </a:r>
                      <a:endParaRPr lang="en-US" sz="1400" b="1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2018 plan:</a:t>
                      </a:r>
                    </a:p>
                    <a:p>
                      <a:pPr marL="176213" marR="0" lvl="1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performance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                         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the shares</a:t>
                      </a:r>
                      <a:endParaRPr kumimoji="0" lang="en-US" sz="14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1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Stock market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   </a:t>
                      </a:r>
                      <a:r>
                        <a:rPr kumimoji="0" lang="en-US" sz="1400" b="1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the shares</a:t>
                      </a:r>
                      <a:endParaRPr kumimoji="0" lang="en-US" sz="14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1" indent="-176213" algn="just" defTabSz="1795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5114925" algn="r"/>
                        </a:tabLst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Corporate responsibility:	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20%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the shares</a:t>
                      </a:r>
                      <a:endParaRPr kumimoji="0" lang="en-US" sz="14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5623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150%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total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compensation </a:t>
                      </a:r>
                      <a:b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(fixed and variable at objectives achieved level) and </a:t>
                      </a:r>
                    </a:p>
                    <a:p>
                      <a:pPr marL="176213" marR="0" lvl="0" indent="-176213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shares granted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during the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fiscal year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82186"/>
                  </a:ext>
                </a:extLst>
              </a:tr>
            </a:tbl>
          </a:graphicData>
        </a:graphic>
      </p:graphicFrame>
      <p:sp>
        <p:nvSpPr>
          <p:cNvPr id="7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34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9800" y="1055382"/>
            <a:ext cx="8204400" cy="2886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accent6"/>
                </a:solidFill>
              </a:rPr>
              <a:t>Long term compensation</a:t>
            </a:r>
          </a:p>
        </p:txBody>
      </p:sp>
    </p:spTree>
    <p:extLst>
      <p:ext uri="{BB962C8B-B14F-4D97-AF65-F5344CB8AC3E}">
        <p14:creationId xmlns:p14="http://schemas.microsoft.com/office/powerpoint/2010/main" val="5071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59567"/>
            <a:ext cx="8204400" cy="217170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6"/>
                </a:solidFill>
              </a:rPr>
              <a:t>Fiscal 2017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3865"/>
            <a:ext cx="8204400" cy="405702"/>
          </a:xfrm>
        </p:spPr>
        <p:txBody>
          <a:bodyPr>
            <a:normAutofit/>
          </a:bodyPr>
          <a:lstStyle/>
          <a:p>
            <a:r>
              <a:rPr lang="fr-FR" dirty="0"/>
              <a:t>Compensation of Sophie Bellon</a:t>
            </a:r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11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35</a:t>
            </a:fld>
            <a:endParaRPr lang="en-AU" sz="600" b="1" dirty="0">
              <a:solidFill>
                <a:schemeClr val="accent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9106" y="1219200"/>
            <a:ext cx="8205788" cy="17050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182880" tIns="91440" rIns="182880" bIns="91440">
            <a:spAutoFit/>
          </a:bodyPr>
          <a:lstStyle/>
          <a:p>
            <a:pPr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81938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Sophie </a:t>
            </a:r>
            <a:r>
              <a:rPr lang="en-US" sz="2000" b="1" dirty="0" err="1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Bellon</a:t>
            </a:r>
            <a:r>
              <a:rPr lang="en-US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	€551,829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lvl="0" defTabSz="18288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tabLst>
                <a:tab pos="7881938" algn="r"/>
              </a:tabLst>
              <a:defRPr/>
            </a:pP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Chairwoman of the Board of Directors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179388" lvl="0" indent="-179388" defTabSz="914400" eaLnBrk="0" fontAlgn="base" hangingPunct="0">
              <a:lnSpc>
                <a:spcPct val="90000"/>
              </a:lnSpc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lang="en-US" b="1" dirty="0">
              <a:solidFill>
                <a:srgbClr val="2A295C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Fixed compensation paid by Sodexo	€550,000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8077200" algn="r"/>
              </a:tabLst>
              <a:defRPr/>
            </a:pP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Company car	€1,829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9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785445"/>
            <a:ext cx="8204400" cy="2171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Fiscal 2017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3865"/>
            <a:ext cx="8204400" cy="405702"/>
          </a:xfrm>
        </p:spPr>
        <p:txBody>
          <a:bodyPr>
            <a:noAutofit/>
          </a:bodyPr>
          <a:lstStyle/>
          <a:p>
            <a:r>
              <a:rPr lang="en-US" dirty="0"/>
              <a:t>Compensation of Michel </a:t>
            </a:r>
            <a:r>
              <a:rPr lang="en-US" dirty="0" err="1"/>
              <a:t>Landel</a:t>
            </a:r>
            <a:endParaRPr 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1599" y="4482410"/>
            <a:ext cx="7745662" cy="1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4625" indent="-174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4625" marR="0" lvl="0" indent="-174625" algn="l" defTabSz="81637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5676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 Includes the Fiscal 2017 bonus (to be paid in Fiscal 2018) and travel allowances.</a:t>
            </a: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13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36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1487" y="1219200"/>
            <a:ext cx="8205787" cy="25114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182880" tIns="91440" rIns="182880" bIns="91440">
            <a:spAutoFit/>
          </a:bodyPr>
          <a:lstStyle/>
          <a:p>
            <a:pPr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00975" algn="r"/>
                <a:tab pos="7894638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Michel </a:t>
            </a:r>
            <a:r>
              <a:rPr lang="en-US" sz="2000" b="1" dirty="0" err="1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Landel</a:t>
            </a:r>
            <a:r>
              <a:rPr lang="en-US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	€2,025,434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Chief Executive Officer</a:t>
            </a: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endParaRPr lang="en-US" b="1" dirty="0">
              <a:solidFill>
                <a:srgbClr val="2A295C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of which: 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7800975" algn="r"/>
                <a:tab pos="7894638" algn="r"/>
              </a:tabLst>
              <a:defRPr/>
            </a:pP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Fixed compensation 	€</a:t>
            </a:r>
            <a:r>
              <a:rPr lang="en-US" b="1" kern="0" dirty="0">
                <a:solidFill>
                  <a:srgbClr val="2A295C"/>
                </a:solidFill>
                <a:ea typeface="ＭＳ Ｐゴシック" pitchFamily="34" charset="-128"/>
              </a:rPr>
              <a:t>933,400</a:t>
            </a:r>
          </a:p>
          <a:p>
            <a:pPr marL="179388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7800975" algn="r"/>
                <a:tab pos="7894638" algn="r"/>
              </a:tabLst>
              <a:defRPr/>
            </a:pP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Variable compensation*</a:t>
            </a:r>
            <a:r>
              <a:rPr lang="en-US" b="1" kern="0" dirty="0">
                <a:solidFill>
                  <a:srgbClr val="2A295C"/>
                </a:solidFill>
                <a:ea typeface="ＭＳ Ｐゴシック" pitchFamily="34" charset="-128"/>
              </a:rPr>
              <a:t>	€1,090,118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7800975" algn="r"/>
                <a:tab pos="7894638" algn="r"/>
              </a:tabLst>
              <a:defRPr/>
            </a:pP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C</a:t>
            </a:r>
            <a:r>
              <a:rPr lang="en-US" kern="0" dirty="0">
                <a:solidFill>
                  <a:srgbClr val="272E57"/>
                </a:solidFill>
                <a:ea typeface="ＭＳ Ｐゴシック" pitchFamily="34" charset="-128"/>
              </a:rPr>
              <a:t>ompany car</a:t>
            </a:r>
            <a:r>
              <a:rPr lang="en-US" kern="0" dirty="0">
                <a:solidFill>
                  <a:srgbClr val="2A295C"/>
                </a:solidFill>
                <a:ea typeface="ＭＳ Ｐゴシック" pitchFamily="34" charset="-128"/>
              </a:rPr>
              <a:t>	€</a:t>
            </a:r>
            <a:r>
              <a:rPr lang="en-US" b="1" kern="0" dirty="0">
                <a:solidFill>
                  <a:srgbClr val="2A295C"/>
                </a:solidFill>
                <a:ea typeface="ＭＳ Ｐゴシック" pitchFamily="34" charset="-128"/>
              </a:rPr>
              <a:t>1,916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5254"/>
            <a:ext cx="8204400" cy="405702"/>
          </a:xfrm>
        </p:spPr>
        <p:txBody>
          <a:bodyPr>
            <a:noAutofit/>
          </a:bodyPr>
          <a:lstStyle/>
          <a:p>
            <a:r>
              <a:rPr lang="en-US" dirty="0"/>
              <a:t>Performance shares granted to Michel </a:t>
            </a:r>
            <a:r>
              <a:rPr lang="en-US" dirty="0" err="1"/>
              <a:t>Landel</a:t>
            </a:r>
            <a:br>
              <a:rPr lang="en-US" dirty="0"/>
            </a:br>
            <a:r>
              <a:rPr lang="en-US" dirty="0"/>
              <a:t>on April 20, 2017</a:t>
            </a:r>
          </a:p>
        </p:txBody>
      </p:sp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10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37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1487" y="1224338"/>
            <a:ext cx="8205787" cy="21113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182880" tIns="91440" rIns="182880" bIns="91440">
            <a:spAutoFit/>
          </a:bodyPr>
          <a:lstStyle/>
          <a:p>
            <a:pPr lvl="0"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81938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Number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 of shares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 44,000</a:t>
            </a:r>
            <a:endParaRPr lang="en-US" sz="2000" dirty="0">
              <a:solidFill>
                <a:srgbClr val="2A295C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lvl="0"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81938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Accounting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 fair value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(IFRS)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€</a:t>
            </a:r>
            <a:r>
              <a:rPr lang="en-US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3,258,860</a:t>
            </a: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lvl="0" algn="just" defTabSz="1828800" fontAlgn="base">
              <a:lnSpc>
                <a:spcPct val="90000"/>
              </a:lnSpc>
              <a:spcAft>
                <a:spcPts val="600"/>
              </a:spcAft>
              <a:tabLst>
                <a:tab pos="7881938" algn="r"/>
              </a:tabLst>
              <a:defRPr/>
            </a:pP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100 %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of the 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grant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is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subject to 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performance conditions:</a:t>
            </a:r>
          </a:p>
          <a:p>
            <a:pPr marL="180975" lvl="0" indent="-180975" defTabSz="1828800" fontAlgn="base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7881938" algn="r"/>
              </a:tabLst>
              <a:defRPr/>
            </a:pP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For 50 %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of the shares, 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growth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operating profit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8% to 10% pa </a:t>
            </a:r>
            <a:b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over a four-year period </a:t>
            </a:r>
          </a:p>
          <a:p>
            <a:pPr marL="180975" lvl="0" indent="-180975" algn="just" defTabSz="1828800" fontAlgn="base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7881938" algn="r"/>
              </a:tabLst>
              <a:defRPr/>
            </a:pP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For 50 %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of the shares, </a:t>
            </a:r>
            <a:r>
              <a:rPr lang="en-US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outperformance </a:t>
            </a:r>
            <a:r>
              <a:rPr lang="en-US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of a stock market index</a:t>
            </a:r>
            <a:r>
              <a:rPr lang="en-US" dirty="0"/>
              <a:t>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7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56754"/>
            <a:ext cx="8204400" cy="864096"/>
          </a:xfrm>
        </p:spPr>
        <p:txBody>
          <a:bodyPr>
            <a:noAutofit/>
          </a:bodyPr>
          <a:lstStyle/>
          <a:p>
            <a:r>
              <a:rPr lang="en-US" dirty="0"/>
              <a:t>Non-compete Agreement: Michel </a:t>
            </a:r>
            <a:r>
              <a:rPr lang="en-US" dirty="0" err="1"/>
              <a:t>Landel</a:t>
            </a:r>
            <a:endParaRPr lang="en-U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64574" y="2427731"/>
            <a:ext cx="8239124" cy="48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9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38</a:t>
            </a:fld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8034" y="1219200"/>
            <a:ext cx="8205787" cy="2360662"/>
          </a:xfrm>
          <a:prstGeom prst="rect">
            <a:avLst/>
          </a:prstGeom>
          <a:solidFill>
            <a:srgbClr val="D3D0C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272E57"/>
                </a:solidFill>
              </a:rPr>
              <a:t>Non-compete agreement</a:t>
            </a:r>
            <a:r>
              <a:rPr lang="en-US" sz="2000" kern="0" dirty="0">
                <a:solidFill>
                  <a:srgbClr val="272E57"/>
                </a:solidFill>
              </a:rPr>
              <a:t>:</a:t>
            </a:r>
            <a:endParaRPr lang="en-US" sz="1800" kern="0" dirty="0">
              <a:solidFill>
                <a:srgbClr val="272E57"/>
              </a:solidFill>
            </a:endParaRPr>
          </a:p>
          <a:p>
            <a:pPr marL="180975" lvl="0" indent="-180975" defTabSz="914400" fontAlgn="base">
              <a:spcBef>
                <a:spcPct val="0"/>
              </a:spcBef>
              <a:spcAft>
                <a:spcPts val="600"/>
              </a:spcAft>
              <a:buClr>
                <a:srgbClr val="FF9673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72E57"/>
                </a:solidFill>
              </a:rPr>
              <a:t>Between Sodexo and Michel </a:t>
            </a:r>
            <a:r>
              <a:rPr lang="en-US" kern="0" dirty="0" err="1">
                <a:solidFill>
                  <a:srgbClr val="272E57"/>
                </a:solidFill>
              </a:rPr>
              <a:t>Landel</a:t>
            </a:r>
            <a:r>
              <a:rPr lang="en-US" kern="0" dirty="0">
                <a:solidFill>
                  <a:srgbClr val="272E57"/>
                </a:solidFill>
              </a:rPr>
              <a:t> and subject to the approval of the shareholders today</a:t>
            </a:r>
          </a:p>
          <a:p>
            <a:pPr marL="180975" lvl="0" indent="-180975" defTabSz="914400" fontAlgn="base">
              <a:spcBef>
                <a:spcPct val="0"/>
              </a:spcBef>
              <a:spcAft>
                <a:spcPts val="600"/>
              </a:spcAft>
              <a:buClr>
                <a:srgbClr val="FF9673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72E57"/>
                </a:solidFill>
              </a:rPr>
              <a:t>Approved by the board on November 14, 2017</a:t>
            </a:r>
          </a:p>
          <a:p>
            <a:pPr marL="180975" lvl="0" indent="-180975" defTabSz="914400" fontAlgn="base">
              <a:spcBef>
                <a:spcPct val="0"/>
              </a:spcBef>
              <a:spcAft>
                <a:spcPts val="600"/>
              </a:spcAft>
              <a:buClr>
                <a:srgbClr val="FF9673"/>
              </a:buClr>
              <a:buFont typeface="Wingdings" panose="05000000000000000000" pitchFamily="2" charset="2"/>
              <a:buChar char="§"/>
              <a:defRPr/>
            </a:pPr>
            <a:r>
              <a:rPr lang="en-US" b="1" kern="0" dirty="0">
                <a:solidFill>
                  <a:srgbClr val="272E57"/>
                </a:solidFill>
              </a:rPr>
              <a:t>24-month </a:t>
            </a:r>
            <a:r>
              <a:rPr lang="en-US" kern="0" dirty="0">
                <a:solidFill>
                  <a:srgbClr val="272E57"/>
                </a:solidFill>
              </a:rPr>
              <a:t>term</a:t>
            </a:r>
            <a:endParaRPr lang="en-US" b="1" kern="0" dirty="0">
              <a:solidFill>
                <a:srgbClr val="272E57"/>
              </a:solidFill>
            </a:endParaRPr>
          </a:p>
          <a:p>
            <a:pPr marL="180975" lvl="0" indent="-180975" defTabSz="914400" fontAlgn="base">
              <a:spcBef>
                <a:spcPct val="0"/>
              </a:spcBef>
              <a:spcAft>
                <a:spcPts val="600"/>
              </a:spcAft>
              <a:buClr>
                <a:srgbClr val="FF9673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72E57"/>
                </a:solidFill>
              </a:rPr>
              <a:t>Compensated by </a:t>
            </a:r>
            <a:r>
              <a:rPr lang="en-US" b="1" kern="0" dirty="0">
                <a:solidFill>
                  <a:srgbClr val="272E57"/>
                </a:solidFill>
              </a:rPr>
              <a:t>24 months </a:t>
            </a:r>
            <a:r>
              <a:rPr lang="en-US" kern="0" dirty="0">
                <a:solidFill>
                  <a:srgbClr val="272E57"/>
                </a:solidFill>
              </a:rPr>
              <a:t>of </a:t>
            </a:r>
            <a:r>
              <a:rPr lang="en-US" b="1" kern="0" dirty="0">
                <a:solidFill>
                  <a:srgbClr val="272E57"/>
                </a:solidFill>
              </a:rPr>
              <a:t>fixed salary</a:t>
            </a:r>
          </a:p>
        </p:txBody>
      </p:sp>
    </p:spTree>
    <p:extLst>
      <p:ext uri="{BB962C8B-B14F-4D97-AF65-F5344CB8AC3E}">
        <p14:creationId xmlns:p14="http://schemas.microsoft.com/office/powerpoint/2010/main" val="23293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5474" y="385632"/>
            <a:ext cx="8676456" cy="442800"/>
          </a:xfrm>
        </p:spPr>
        <p:txBody>
          <a:bodyPr/>
          <a:lstStyle/>
          <a:p>
            <a:r>
              <a:rPr lang="en-US" sz="2000" cap="all" dirty="0"/>
              <a:t>Introducing </a:t>
            </a:r>
            <a:r>
              <a:rPr lang="en-US" sz="2000" cap="all" dirty="0" err="1"/>
              <a:t>denis</a:t>
            </a:r>
            <a:r>
              <a:rPr lang="en-US" sz="2000" cap="all" dirty="0"/>
              <a:t> </a:t>
            </a:r>
            <a:r>
              <a:rPr lang="en-US" sz="2000" cap="all" dirty="0" err="1"/>
              <a:t>machuel</a:t>
            </a:r>
            <a:endParaRPr lang="en-US" sz="2000" cap="all" dirty="0"/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39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347" y="351224"/>
            <a:ext cx="8204400" cy="307777"/>
          </a:xfrm>
        </p:spPr>
        <p:txBody>
          <a:bodyPr/>
          <a:lstStyle/>
          <a:p>
            <a:r>
              <a:rPr lang="en-US" sz="2000" cap="all" dirty="0"/>
              <a:t>Members of the Bureau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71600" y="1223274"/>
            <a:ext cx="8204400" cy="2808312"/>
          </a:xfrm>
        </p:spPr>
        <p:txBody>
          <a:bodyPr>
            <a:normAutofit/>
          </a:bodyPr>
          <a:lstStyle/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Ms. Sophie BELLON				Chairwoman of the Meeting</a:t>
            </a:r>
            <a:br>
              <a:rPr lang="en-US" sz="1400" dirty="0"/>
            </a:br>
            <a:r>
              <a:rPr lang="en-US" sz="1400" dirty="0"/>
              <a:t>Chairwoman of the Board of Directors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François-Xavier BELLON			Scrutineer</a:t>
            </a:r>
            <a:br>
              <a:rPr lang="en-US" sz="1400" dirty="0"/>
            </a:br>
            <a:r>
              <a:rPr lang="en-US" sz="1400" dirty="0"/>
              <a:t>Representing </a:t>
            </a:r>
            <a:r>
              <a:rPr lang="en-US" sz="1400" dirty="0" err="1"/>
              <a:t>Bellon</a:t>
            </a:r>
            <a:r>
              <a:rPr lang="en-US" sz="1400" dirty="0"/>
              <a:t> SA 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Jacques LAFAŸSSE          			Scrutineer</a:t>
            </a:r>
            <a:br>
              <a:rPr lang="en-US" sz="1400" b="1" dirty="0"/>
            </a:br>
            <a:r>
              <a:rPr lang="en-US" sz="1400" dirty="0"/>
              <a:t>Representing the FCP of Sodexo Group Employees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Ms. Cindy SVERRISSON				Secretary of the Meeting</a:t>
            </a:r>
            <a:br>
              <a:rPr lang="en-US" sz="1400" dirty="0"/>
            </a:br>
            <a:r>
              <a:rPr lang="en-US" sz="1400" dirty="0"/>
              <a:t>Corporate Secretary of Sodexo</a:t>
            </a:r>
          </a:p>
          <a:p>
            <a:pPr marL="0" indent="0">
              <a:spcAft>
                <a:spcPts val="1200"/>
              </a:spcAft>
              <a:buClr>
                <a:srgbClr val="E1C8B4"/>
              </a:buClr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91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08108" y="1217246"/>
            <a:ext cx="5264150" cy="3549650"/>
          </a:xfrm>
        </p:spPr>
        <p:txBody>
          <a:bodyPr anchor="b"/>
          <a:lstStyle/>
          <a:p>
            <a:r>
              <a:rPr lang="en-US" dirty="0"/>
              <a:t>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3"/>
          </a:solidFill>
        </p:spPr>
        <p:txBody>
          <a:bodyPr/>
          <a:lstStyle/>
          <a:p>
            <a:pPr marL="180975" indent="-1809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KPMG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dirty="0">
                <a:solidFill>
                  <a:schemeClr val="accent1"/>
                </a:solidFill>
              </a:rPr>
              <a:t>M. H. CHOPIN</a:t>
            </a:r>
          </a:p>
          <a:p>
            <a:pPr marL="180975" indent="-180975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180975" indent="-1809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PWC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dirty="0">
                <a:solidFill>
                  <a:schemeClr val="accent1"/>
                </a:solidFill>
              </a:rPr>
              <a:t>M. JC. GEORGHIOU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5474" y="385632"/>
            <a:ext cx="8676456" cy="442800"/>
          </a:xfrm>
        </p:spPr>
        <p:txBody>
          <a:bodyPr/>
          <a:lstStyle/>
          <a:p>
            <a:r>
              <a:rPr lang="en-US" sz="2000" dirty="0"/>
              <a:t>Auditors’ reports</a:t>
            </a:r>
            <a:endParaRPr lang="en-US" sz="2000" cap="all" dirty="0"/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40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2180" y="1047431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Unqualified opinion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Reports on the consolidated </a:t>
            </a:r>
            <a:br>
              <a:rPr lang="en-US" dirty="0"/>
            </a:br>
            <a:r>
              <a:rPr lang="en-US" dirty="0"/>
              <a:t>and individual company financial statements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455626"/>
            <a:ext cx="8205092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1400" b="1" dirty="0">
                <a:solidFill>
                  <a:srgbClr val="2A295C"/>
                </a:solidFill>
              </a:rPr>
              <a:t>Purpose of our assignment:</a:t>
            </a:r>
            <a:r>
              <a:rPr lang="en-US" sz="1400" dirty="0">
                <a:solidFill>
                  <a:srgbClr val="2A295C"/>
                </a:solidFill>
              </a:rPr>
              <a:t> obtain reasonable assurance that the financial statements: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Are free of material misstatement 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Comply with the applicable accounting standards, and 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Give a true and fair view of the assets and liabilities and of the financial position of the Group at August 31, 2017 </a:t>
            </a:r>
            <a:br>
              <a:rPr lang="en-US" sz="1200" dirty="0">
                <a:solidFill>
                  <a:srgbClr val="2A295C"/>
                </a:solidFill>
              </a:rPr>
            </a:br>
            <a:r>
              <a:rPr lang="en-US" sz="1200" dirty="0">
                <a:solidFill>
                  <a:srgbClr val="2A295C"/>
                </a:solidFill>
              </a:rPr>
              <a:t>and of the results of the Group’s operations for the year then ended</a:t>
            </a:r>
          </a:p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1400" b="1" dirty="0">
                <a:solidFill>
                  <a:srgbClr val="2A295C"/>
                </a:solidFill>
              </a:rPr>
              <a:t>Accounting policies applied: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Consolidated financial statements: IFRS as adopted by the European Union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Individual company financial statements: French GAAP</a:t>
            </a:r>
          </a:p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SzPct val="130000"/>
            </a:pPr>
            <a:r>
              <a:rPr lang="en-US" sz="1400" b="1" dirty="0">
                <a:solidFill>
                  <a:srgbClr val="2A295C"/>
                </a:solidFill>
              </a:rPr>
              <a:t>Specific verifications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Management Report: no matters to report as to its fair presentation and its consistency with the financial statements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Information relating to compensation and benefits received by corporate officers and any other commitments made </a:t>
            </a:r>
            <a:br>
              <a:rPr lang="en-US" sz="1200" dirty="0">
                <a:solidFill>
                  <a:srgbClr val="2A295C"/>
                </a:solidFill>
              </a:rPr>
            </a:br>
            <a:r>
              <a:rPr lang="en-US" sz="1200" dirty="0">
                <a:solidFill>
                  <a:srgbClr val="2A295C"/>
                </a:solidFill>
              </a:rPr>
              <a:t>in their favor: we have verified its accuracy and fair presentation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41</a:t>
            </a:fld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186-191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&amp; 222-225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the RD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1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4563" y="1040141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Key audit matters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Reports on the consolidated </a:t>
            </a:r>
            <a:br>
              <a:rPr lang="en-US" dirty="0"/>
            </a:br>
            <a:r>
              <a:rPr lang="en-US" dirty="0"/>
              <a:t>and individual company financial statements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509396"/>
            <a:ext cx="820728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1400" dirty="0">
                <a:solidFill>
                  <a:srgbClr val="2A295C"/>
                </a:solidFill>
              </a:rPr>
              <a:t>Matters disclosed to the Audit Committee requiring particular attention during our audit </a:t>
            </a:r>
            <a:br>
              <a:rPr lang="en-US" sz="1400" dirty="0">
                <a:solidFill>
                  <a:srgbClr val="2A295C"/>
                </a:solidFill>
              </a:rPr>
            </a:br>
            <a:r>
              <a:rPr lang="en-US" sz="1400" dirty="0">
                <a:solidFill>
                  <a:srgbClr val="2A295C"/>
                </a:solidFill>
              </a:rPr>
              <a:t>and which we consider to be the most significant: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2A295C"/>
                </a:solidFill>
              </a:rPr>
              <a:t>Consolidated financial statements:</a:t>
            </a:r>
          </a:p>
          <a:p>
            <a:pPr marL="268288" lvl="2" indent="-920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New presentation of segment information for the On-site Services business and impact on goodwill</a:t>
            </a:r>
          </a:p>
          <a:p>
            <a:pPr marL="268288" lvl="2" indent="-920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Measurement of the recoverable amount of goodwill</a:t>
            </a:r>
          </a:p>
          <a:p>
            <a:pPr marL="268288" lvl="2" indent="-920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Suppliers’ discount allowances</a:t>
            </a:r>
          </a:p>
          <a:p>
            <a:pPr marL="268288" lvl="2" indent="-920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Post-employment benefits</a:t>
            </a:r>
          </a:p>
          <a:p>
            <a:pPr marL="268288" lvl="2" indent="-920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Tax risks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2A295C"/>
                </a:solidFill>
              </a:rPr>
              <a:t>Individual company financial statements: </a:t>
            </a:r>
          </a:p>
          <a:p>
            <a:pPr marL="268288" lvl="2" indent="-87313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95C"/>
                </a:solidFill>
              </a:rPr>
              <a:t>Valuation of equity investments</a:t>
            </a:r>
          </a:p>
          <a:p>
            <a:pPr marL="285750" lvl="1" indent="-285750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400" dirty="0">
                <a:solidFill>
                  <a:srgbClr val="2A295C"/>
                </a:solidFill>
              </a:rPr>
              <a:t>A detailed description of the risks and our responses thereto can be found in our reports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42</a:t>
            </a:fld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186-191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&amp; 222-225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the RD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1041600"/>
            <a:ext cx="6495496" cy="27796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Two new agreements and commitments to be submitted 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dirty="0">
                <a:solidFill>
                  <a:schemeClr val="accent3"/>
                </a:solidFill>
              </a:rPr>
              <a:t>for approval at the Shareholders' Meeting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063" y="371341"/>
            <a:ext cx="8812274" cy="405702"/>
          </a:xfrm>
        </p:spPr>
        <p:txBody>
          <a:bodyPr>
            <a:noAutofit/>
          </a:bodyPr>
          <a:lstStyle/>
          <a:p>
            <a:r>
              <a:rPr lang="en-US" dirty="0"/>
              <a:t>Special report on related-party agreements </a:t>
            </a:r>
            <a:br>
              <a:rPr lang="en-US" dirty="0"/>
            </a:br>
            <a:r>
              <a:rPr lang="en-US" dirty="0"/>
              <a:t>and commitments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6748" y="1807320"/>
            <a:ext cx="8200527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1400" b="1" dirty="0">
                <a:solidFill>
                  <a:srgbClr val="2A295C"/>
                </a:solidFill>
              </a:rPr>
              <a:t>Related-party agreements and commitments authorized by the Board of Directors </a:t>
            </a:r>
            <a:br>
              <a:rPr lang="en-US" sz="1400" b="1" dirty="0">
                <a:solidFill>
                  <a:srgbClr val="2A295C"/>
                </a:solidFill>
              </a:rPr>
            </a:br>
            <a:r>
              <a:rPr lang="en-US" sz="1400" b="1" dirty="0">
                <a:solidFill>
                  <a:srgbClr val="2A295C"/>
                </a:solidFill>
              </a:rPr>
              <a:t>and submitted for approval at the Shareholders' Meeting</a:t>
            </a:r>
          </a:p>
          <a:p>
            <a:pPr marL="176213" lvl="1" indent="-176213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2A295C"/>
                </a:solidFill>
              </a:rPr>
              <a:t>Authorized during the year: </a:t>
            </a:r>
          </a:p>
          <a:p>
            <a:pPr marL="360363" lvl="1" indent="-1809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200" dirty="0">
                <a:solidFill>
                  <a:srgbClr val="2A295C"/>
                </a:solidFill>
              </a:rPr>
              <a:t>Service agreement between Bellon SA and Sodexo SA, applicable as of November 17, 2017</a:t>
            </a:r>
          </a:p>
          <a:p>
            <a:pPr marL="176213" lvl="1" indent="-176213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2A295C"/>
                </a:solidFill>
              </a:rPr>
              <a:t>Authorized since the year-end</a:t>
            </a:r>
          </a:p>
          <a:p>
            <a:pPr marL="360363" lvl="1" indent="-1809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200" dirty="0">
                <a:solidFill>
                  <a:srgbClr val="2A295C"/>
                </a:solidFill>
                <a:sym typeface="Wingdings" panose="05000000000000000000" pitchFamily="2" charset="2"/>
              </a:rPr>
              <a:t>Non-compete agreement entered into with Michel Landel, Group Chief Executive Officer, </a:t>
            </a:r>
            <a:br>
              <a:rPr lang="en-US" sz="12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200" dirty="0">
                <a:solidFill>
                  <a:srgbClr val="2A295C"/>
                </a:solidFill>
                <a:sym typeface="Wingdings" panose="05000000000000000000" pitchFamily="2" charset="2"/>
              </a:rPr>
              <a:t>applicable for a period of 24 months as from the date on which his duties as Chief Executive Officer cease</a:t>
            </a:r>
          </a:p>
          <a:p>
            <a:pPr marL="360363" lvl="1" indent="-1809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endParaRPr lang="fr-FR" sz="1200" dirty="0">
              <a:solidFill>
                <a:srgbClr val="2A295C"/>
              </a:solidFill>
            </a:endParaRPr>
          </a:p>
          <a:p>
            <a:pPr marL="360363" lvl="1" indent="-1809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endParaRPr lang="fr-FR" sz="1200" dirty="0">
              <a:solidFill>
                <a:srgbClr val="2A295C"/>
              </a:solidFill>
            </a:endParaRPr>
          </a:p>
          <a:p>
            <a:pPr lvl="1" eaLnBrk="0" hangingPunct="0">
              <a:buClr>
                <a:srgbClr val="FF0000"/>
              </a:buClr>
              <a:buSzPct val="130000"/>
            </a:pPr>
            <a:endParaRPr lang="fr-FR" sz="1400" b="1" dirty="0">
              <a:solidFill>
                <a:srgbClr val="2A295C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43</a:t>
            </a:fld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226-229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the RD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4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1040824"/>
            <a:ext cx="7088732" cy="27796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Continuing agreements and commitments entered into in previous years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Special report on related-party agreements </a:t>
            </a:r>
            <a:br>
              <a:rPr lang="en-US" dirty="0"/>
            </a:br>
            <a:r>
              <a:rPr lang="en-US" dirty="0"/>
              <a:t>and commitments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767668"/>
            <a:ext cx="82057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1400" b="1" dirty="0">
                <a:solidFill>
                  <a:srgbClr val="2A295C"/>
                </a:solidFill>
              </a:rPr>
              <a:t>Related-party agreements and commitments already approved by the </a:t>
            </a:r>
            <a:br>
              <a:rPr lang="en-US" sz="1400" b="1" dirty="0">
                <a:solidFill>
                  <a:srgbClr val="2A295C"/>
                </a:solidFill>
              </a:rPr>
            </a:br>
            <a:r>
              <a:rPr lang="en-US" sz="1400" b="1" dirty="0">
                <a:solidFill>
                  <a:srgbClr val="2A295C"/>
                </a:solidFill>
              </a:rPr>
              <a:t>Shareholders' Meeting in previous years that remained in force during the year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Supplemental health and benefit plans for Sophie Bellon, Chairwoman of the Board of Directors, and Michel Landel, Group Chief Executive Officer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Transactions with Michel Landel, Group Chief Executive Officer (retirement benefit plan, and indemnity in the event </a:t>
            </a:r>
            <a:br>
              <a:rPr lang="en-US" sz="1200" dirty="0">
                <a:solidFill>
                  <a:srgbClr val="2A295C"/>
                </a:solidFill>
              </a:rPr>
            </a:br>
            <a:r>
              <a:rPr lang="en-US" sz="1200" dirty="0">
                <a:solidFill>
                  <a:srgbClr val="2A295C"/>
                </a:solidFill>
              </a:rPr>
              <a:t>of termination of his appointment as Group Chief Executive Officer, unless for reasons of resignation or retirement, </a:t>
            </a:r>
            <a:br>
              <a:rPr lang="en-US" sz="1200" dirty="0">
                <a:solidFill>
                  <a:srgbClr val="2A295C"/>
                </a:solidFill>
              </a:rPr>
            </a:br>
            <a:r>
              <a:rPr lang="en-US" sz="1200" dirty="0">
                <a:solidFill>
                  <a:srgbClr val="2A295C"/>
                </a:solidFill>
              </a:rPr>
              <a:t>and barring his removal from office for serious misconduct or gross negligence)</a:t>
            </a:r>
          </a:p>
          <a:p>
            <a:pPr marL="0" lvl="1" eaLnBrk="0" hangingPunc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30000"/>
            </a:pPr>
            <a:r>
              <a:rPr lang="en-US" sz="1400" b="1" dirty="0">
                <a:solidFill>
                  <a:srgbClr val="2A295C"/>
                </a:solidFill>
              </a:rPr>
              <a:t>Continuing related-party agreements and commitments entered into in previous years and not approved by the Shareholders’ Meeting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en-US" sz="1200" dirty="0">
                <a:solidFill>
                  <a:srgbClr val="2A295C"/>
                </a:solidFill>
              </a:rPr>
              <a:t>Service agreement between Bellon SA and Sodexo, implemented from September 1, 2017 to November 17, 2017 </a:t>
            </a:r>
            <a:br>
              <a:rPr lang="en-US" sz="1200" dirty="0">
                <a:solidFill>
                  <a:srgbClr val="2A295C"/>
                </a:solidFill>
              </a:rPr>
            </a:br>
            <a:r>
              <a:rPr lang="en-US" sz="1200" dirty="0">
                <a:solidFill>
                  <a:srgbClr val="2A295C"/>
                </a:solidFill>
              </a:rPr>
              <a:t>(the date on which it expired)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44</a:t>
            </a:fld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226-229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the RD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7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5626" y="1039480"/>
            <a:ext cx="6420630" cy="27796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Relating in particular to internal control and risk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REPORT ON THE REPORT PREPARED BY </a:t>
            </a:r>
            <a:br>
              <a:rPr lang="en-US" dirty="0"/>
            </a:br>
            <a:r>
              <a:rPr lang="en-US" dirty="0"/>
              <a:t>THE CHAIRWOMAN OF THE BOARD OF DIRECTORS*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601" y="1635646"/>
            <a:ext cx="820567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1400" b="1" dirty="0">
                <a:solidFill>
                  <a:srgbClr val="2A295C"/>
                </a:solidFill>
              </a:rPr>
              <a:t>Information concerning the internal control and risk management procedures </a:t>
            </a:r>
            <a:br>
              <a:rPr lang="en-US" sz="1400" b="1" dirty="0">
                <a:solidFill>
                  <a:srgbClr val="2A295C"/>
                </a:solidFill>
              </a:rPr>
            </a:br>
            <a:r>
              <a:rPr lang="en-US" sz="1400" b="1" dirty="0">
                <a:solidFill>
                  <a:srgbClr val="2A295C"/>
                </a:solidFill>
              </a:rPr>
              <a:t>relating to the preparation and processing of financial and accounting information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200" dirty="0">
                <a:solidFill>
                  <a:srgbClr val="2A295C"/>
                </a:solidFill>
              </a:rPr>
              <a:t>No matters to report</a:t>
            </a:r>
          </a:p>
          <a:p>
            <a:pPr marL="180975" lvl="1"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400" dirty="0">
              <a:solidFill>
                <a:srgbClr val="2A295C"/>
              </a:solidFill>
              <a:sym typeface="Wingdings" panose="05000000000000000000" pitchFamily="2" charset="2"/>
            </a:endParaRPr>
          </a:p>
          <a:p>
            <a:pPr marL="0" lvl="1"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r>
              <a:rPr lang="en-US" sz="1400" b="1" dirty="0">
                <a:solidFill>
                  <a:srgbClr val="2A295C"/>
                </a:solidFill>
                <a:sym typeface="Wingdings" panose="05000000000000000000" pitchFamily="2" charset="2"/>
              </a:rPr>
              <a:t>This report also sets out all the other disclosures required by the French Commercial Code (</a:t>
            </a:r>
            <a:r>
              <a:rPr lang="en-US" sz="1400" b="1" i="1" dirty="0">
                <a:solidFill>
                  <a:srgbClr val="2A295C"/>
                </a:solidFill>
                <a:sym typeface="Wingdings" panose="05000000000000000000" pitchFamily="2" charset="2"/>
              </a:rPr>
              <a:t>Code de commerce</a:t>
            </a:r>
            <a:r>
              <a:rPr lang="en-US" sz="1400" b="1" dirty="0">
                <a:solidFill>
                  <a:srgbClr val="2A295C"/>
                </a:solidFill>
                <a:sym typeface="Wingdings" panose="05000000000000000000" pitchFamily="2" charset="2"/>
              </a:rPr>
              <a:t>)</a:t>
            </a:r>
            <a:endParaRPr lang="en-US" sz="1400" b="1" dirty="0">
              <a:solidFill>
                <a:srgbClr val="2A295C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57301" y="4806201"/>
            <a:ext cx="3837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accent1"/>
                </a:solidFill>
              </a:rPr>
              <a:t>* prepared in accordance with article L.225-235 of the French Commercial Code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45</a:t>
            </a:fld>
            <a:endParaRPr lang="en-AU" dirty="0"/>
          </a:p>
        </p:txBody>
      </p:sp>
      <p:sp>
        <p:nvSpPr>
          <p:cNvPr id="15" name="ZoneTexte 14"/>
          <p:cNvSpPr txBox="1"/>
          <p:nvPr/>
        </p:nvSpPr>
        <p:spPr>
          <a:xfrm>
            <a:off x="7948987" y="195486"/>
            <a:ext cx="8289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 257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the RD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1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6968" y="1354607"/>
            <a:ext cx="8220306" cy="27796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Relating to authorizations and delegations of authority 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dirty="0">
                <a:solidFill>
                  <a:schemeClr val="accent3"/>
                </a:solidFill>
              </a:rPr>
              <a:t>granted to the Board of Directors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SPECIAL REPORTS ON THE RESOLUTIONS </a:t>
            </a:r>
            <a:br>
              <a:rPr lang="en-US" dirty="0"/>
            </a:br>
            <a:r>
              <a:rPr lang="en-US" dirty="0"/>
              <a:t>SUBMITTED FOR APPROVAL AT THE EXTRAORDINARY SHAREHOLDERS’ MEETING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2017217"/>
            <a:ext cx="8205787" cy="261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 spcCol="360000">
            <a:no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</a:pPr>
            <a:r>
              <a:rPr lang="en-US" sz="1200" b="1" dirty="0">
                <a:solidFill>
                  <a:srgbClr val="2A295C"/>
                </a:solidFill>
              </a:rPr>
              <a:t>Report on the capital reduction (18</a:t>
            </a:r>
            <a:r>
              <a:rPr lang="en-US" sz="1200" b="1" baseline="30000" dirty="0">
                <a:solidFill>
                  <a:srgbClr val="2A295C"/>
                </a:solidFill>
              </a:rPr>
              <a:t>th</a:t>
            </a:r>
            <a:r>
              <a:rPr lang="en-US" sz="1200" b="1" dirty="0">
                <a:solidFill>
                  <a:srgbClr val="2A295C"/>
                </a:solidFill>
              </a:rPr>
              <a:t> resolution)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No matters to report on the reasons for and terms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and conditions of the proposed capital reduction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30000"/>
            </a:pPr>
            <a:r>
              <a:rPr lang="en-US" sz="1200" b="1" dirty="0">
                <a:solidFill>
                  <a:srgbClr val="2A295C"/>
                </a:solidFill>
              </a:rPr>
              <a:t>Report on the issuance of ordinary shares and/or any other securities with preferential subscription rights (19</a:t>
            </a:r>
            <a:r>
              <a:rPr lang="en-US" sz="1200" b="1" baseline="30000" dirty="0">
                <a:solidFill>
                  <a:srgbClr val="2A295C"/>
                </a:solidFill>
              </a:rPr>
              <a:t>th</a:t>
            </a:r>
            <a:r>
              <a:rPr lang="en-US" sz="1200" b="1" dirty="0">
                <a:solidFill>
                  <a:srgbClr val="2A295C"/>
                </a:solidFill>
              </a:rPr>
              <a:t> resolution)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The Board of Directors’ Report does not include the terms and conditions for setting the issue price provided for by regulatory texts within the scope of the 19</a:t>
            </a:r>
            <a:r>
              <a:rPr lang="en-US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th</a:t>
            </a: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 resolution </a:t>
            </a:r>
          </a:p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</a:pPr>
            <a:endParaRPr lang="en-US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</a:pPr>
            <a:endParaRPr lang="en-US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</a:pPr>
            <a:r>
              <a:rPr lang="en-US" sz="1200" b="1" dirty="0">
                <a:solidFill>
                  <a:srgbClr val="2A295C"/>
                </a:solidFill>
              </a:rPr>
              <a:t>Report on the issuance of ordinary shares and/or securities reserved for members of an employee share purchase plan (21</a:t>
            </a:r>
            <a:r>
              <a:rPr lang="en-US" sz="1200" b="1" baseline="30000" dirty="0">
                <a:solidFill>
                  <a:srgbClr val="2A295C"/>
                </a:solidFill>
              </a:rPr>
              <a:t>st</a:t>
            </a:r>
            <a:r>
              <a:rPr lang="en-US" sz="1200" b="1" dirty="0">
                <a:solidFill>
                  <a:srgbClr val="2A295C"/>
                </a:solidFill>
              </a:rPr>
              <a:t> resolution)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We have no matters to report as regards the methods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used to set the issue price of the shares to be issued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within the scope of the 21</a:t>
            </a:r>
            <a:r>
              <a:rPr lang="en-US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st</a:t>
            </a: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 resolution as provided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in the Board of Directors’ Report 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We do not express an opinion on the final terms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and conditions of the issue provided for in the 19</a:t>
            </a:r>
            <a:r>
              <a:rPr lang="en-US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th</a:t>
            </a: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 and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21</a:t>
            </a:r>
            <a:r>
              <a:rPr lang="en-US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st</a:t>
            </a: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 resolutions, as they have not yet been set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In accordance with article R.225-116 of the French Commercial Code, we will prepare an additional report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in the event that the Board of Directors uses the delegations </a:t>
            </a:r>
            <a:b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of power provided for in the 19</a:t>
            </a:r>
            <a:r>
              <a:rPr lang="en-US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th</a:t>
            </a: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 and 21</a:t>
            </a:r>
            <a:r>
              <a:rPr lang="en-US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st</a:t>
            </a:r>
            <a:r>
              <a:rPr lang="en-US" sz="1100" dirty="0">
                <a:solidFill>
                  <a:srgbClr val="2A295C"/>
                </a:solidFill>
                <a:sym typeface="Wingdings" panose="05000000000000000000" pitchFamily="2" charset="2"/>
              </a:rPr>
              <a:t> resolutions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46</a:t>
            </a:fld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315-317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the RD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2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US" dirty="0"/>
              <a:t>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rgbClr val="3CDCC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85632"/>
            <a:ext cx="8205787" cy="442800"/>
          </a:xfrm>
        </p:spPr>
        <p:txBody>
          <a:bodyPr/>
          <a:lstStyle/>
          <a:p>
            <a:r>
              <a:rPr lang="en-US" sz="2000" cap="all" dirty="0"/>
              <a:t>Questions / </a:t>
            </a:r>
            <a:r>
              <a:rPr lang="en-US" sz="2000" dirty="0"/>
              <a:t>answers</a:t>
            </a:r>
            <a:endParaRPr lang="en-US" sz="2000" cap="all" dirty="0"/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47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71488" y="361798"/>
            <a:ext cx="8205787" cy="4397375"/>
          </a:xfrm>
          <a:solidFill>
            <a:schemeClr val="accent1"/>
          </a:solidFill>
        </p:spPr>
        <p:txBody>
          <a:bodyPr wrap="none" anchor="ctr"/>
          <a:lstStyle/>
          <a:p>
            <a:pPr lvl="0" algn="ctr">
              <a:lnSpc>
                <a:spcPct val="100000"/>
              </a:lnSpc>
              <a:buClr>
                <a:srgbClr val="FF0000"/>
              </a:buClr>
            </a:pPr>
            <a:r>
              <a:rPr lang="en-AU" sz="20000" dirty="0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3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48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US" dirty="0"/>
              <a:t>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Combined shareholders Meeting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84429"/>
            <a:ext cx="8205787" cy="442800"/>
          </a:xfrm>
        </p:spPr>
        <p:txBody>
          <a:bodyPr/>
          <a:lstStyle/>
          <a:p>
            <a:r>
              <a:rPr lang="en-US" sz="2000" cap="all" dirty="0"/>
              <a:t>Vote on the resolutions</a:t>
            </a:r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49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11" y="351014"/>
            <a:ext cx="8204400" cy="307777"/>
          </a:xfrm>
        </p:spPr>
        <p:txBody>
          <a:bodyPr/>
          <a:lstStyle/>
          <a:p>
            <a:r>
              <a:rPr lang="en-US" sz="2000" cap="all" dirty="0"/>
              <a:t>also present with us TODAY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88367" y="1275606"/>
            <a:ext cx="8204400" cy="2808312"/>
          </a:xfrm>
        </p:spPr>
        <p:txBody>
          <a:bodyPr>
            <a:normAutofit fontScale="92500" lnSpcReduction="20000"/>
          </a:bodyPr>
          <a:lstStyle/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Michel LANDEL	</a:t>
            </a:r>
            <a:br>
              <a:rPr lang="en-US" sz="1400" dirty="0"/>
            </a:br>
            <a:r>
              <a:rPr lang="en-US" sz="1400" dirty="0"/>
              <a:t>Chief Executive Officer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Denis MACHUEL	</a:t>
            </a:r>
            <a:br>
              <a:rPr lang="en-US" sz="1400" dirty="0"/>
            </a:br>
            <a:r>
              <a:rPr lang="en-US" sz="1400" dirty="0"/>
              <a:t>Chief Executive Officer effective January 23, 2018 (at the end of the shareholders’ meeting)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Marc ROLLAND</a:t>
            </a:r>
            <a:br>
              <a:rPr lang="en-US" sz="1400" dirty="0"/>
            </a:br>
            <a:r>
              <a:rPr lang="en-US" sz="1400" dirty="0"/>
              <a:t>Chief Financial Officer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</a:t>
            </a:r>
            <a:r>
              <a:rPr lang="en-US" sz="1400" b="1" dirty="0" err="1"/>
              <a:t>Hervé</a:t>
            </a:r>
            <a:r>
              <a:rPr lang="en-US" sz="1400" b="1" dirty="0"/>
              <a:t> CHOPIN                                                                                                                                                           </a:t>
            </a:r>
            <a:r>
              <a:rPr lang="en-US" sz="1400" dirty="0"/>
              <a:t>KPMG – Statutory Auditor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en-US" sz="1400" b="1" dirty="0"/>
              <a:t>Mr. Jean-Christophe GEORGHIOU</a:t>
            </a:r>
            <a:br>
              <a:rPr lang="en-US" sz="1400" dirty="0"/>
            </a:br>
            <a:r>
              <a:rPr lang="en-US" sz="1400" dirty="0"/>
              <a:t>PWC – Statutory Auditor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0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3083"/>
            <a:ext cx="8201026" cy="40570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cap="none" baseline="30000" dirty="0"/>
              <a:t>st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3923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50</a:t>
            </a:fld>
            <a:endParaRPr lang="en-AU" dirty="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279871"/>
            <a:ext cx="820578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2000" b="1" dirty="0">
                <a:solidFill>
                  <a:srgbClr val="2A295C"/>
                </a:solidFill>
              </a:rPr>
              <a:t>Adoption of the individual company Financial Statements, </a:t>
            </a:r>
            <a:br>
              <a:rPr lang="en-US" sz="2000" b="1" dirty="0">
                <a:solidFill>
                  <a:srgbClr val="2A295C"/>
                </a:solidFill>
              </a:rPr>
            </a:br>
            <a:r>
              <a:rPr lang="en-US" sz="2000" b="1" dirty="0">
                <a:solidFill>
                  <a:srgbClr val="2A295C"/>
                </a:solidFill>
              </a:rPr>
              <a:t>SODEXO SA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Fiscal 2017, ended on August 31, 2017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endParaRPr lang="en-US" sz="2000" dirty="0">
              <a:solidFill>
                <a:srgbClr val="2A295C"/>
              </a:solidFill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Net income of 396 million euro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18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3083"/>
            <a:ext cx="8201026" cy="405702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cap="none" baseline="30000" dirty="0"/>
              <a:t>nd</a:t>
            </a:r>
            <a:r>
              <a:rPr lang="en-US" dirty="0"/>
              <a:t> 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51</a:t>
            </a:fld>
            <a:endParaRPr lang="en-AU" dirty="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282693"/>
            <a:ext cx="8205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2000" b="1" dirty="0">
                <a:solidFill>
                  <a:srgbClr val="2A295C"/>
                </a:solidFill>
              </a:rPr>
              <a:t>Adoption of the Consolidated Financial Statements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Fiscal 2017, ended on August 31, 2017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endParaRPr lang="en-US" sz="2000" dirty="0">
              <a:solidFill>
                <a:srgbClr val="2A295C"/>
              </a:solidFill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Group net profit of 723 million euro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95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48556"/>
            <a:ext cx="8201026" cy="405702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cap="none" baseline="30000" dirty="0"/>
              <a:t>rd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3923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52</a:t>
            </a:fld>
            <a:endParaRPr lang="en-A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1488" y="1290644"/>
            <a:ext cx="820578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Appropriation of net income for Fiscal 2017 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and setting of dividend at </a:t>
            </a:r>
            <a:r>
              <a:rPr lang="en-US" sz="2000" b="1" dirty="0">
                <a:solidFill>
                  <a:srgbClr val="2A295C"/>
                </a:solidFill>
              </a:rPr>
              <a:t>€</a:t>
            </a:r>
            <a:r>
              <a:rPr lang="en-US" altLang="fr-FR" sz="2000" b="1" dirty="0">
                <a:solidFill>
                  <a:srgbClr val="2A295C"/>
                </a:solidFill>
              </a:rPr>
              <a:t>2.75 per share</a:t>
            </a:r>
          </a:p>
          <a:p>
            <a:pPr>
              <a:buFont typeface="Wingdings" pitchFamily="2" charset="2"/>
              <a:buNone/>
            </a:pPr>
            <a:endParaRPr lang="en-US" altLang="fr-FR" sz="2000" dirty="0">
              <a:solidFill>
                <a:srgbClr val="2A295C"/>
              </a:solidFill>
            </a:endParaRPr>
          </a:p>
          <a:p>
            <a:r>
              <a:rPr lang="en-US" altLang="fr-FR" sz="2000" dirty="0">
                <a:solidFill>
                  <a:srgbClr val="2A295C"/>
                </a:solidFill>
              </a:rPr>
              <a:t>Reminder: a </a:t>
            </a:r>
            <a:r>
              <a:rPr lang="en-US" altLang="fr-FR" sz="2000" b="1" dirty="0">
                <a:solidFill>
                  <a:srgbClr val="2A295C"/>
                </a:solidFill>
              </a:rPr>
              <a:t>10% dividend premium </a:t>
            </a:r>
            <a:r>
              <a:rPr lang="en-US" altLang="fr-FR" sz="2000" dirty="0">
                <a:solidFill>
                  <a:srgbClr val="2A295C"/>
                </a:solidFill>
              </a:rPr>
              <a:t>is allocated to shares </a:t>
            </a:r>
            <a:br>
              <a:rPr lang="en-US" altLang="fr-FR" sz="2000" dirty="0">
                <a:solidFill>
                  <a:srgbClr val="2A295C"/>
                </a:solidFill>
              </a:rPr>
            </a:br>
            <a:r>
              <a:rPr lang="en-US" altLang="fr-FR" sz="2000" dirty="0">
                <a:solidFill>
                  <a:srgbClr val="2A295C"/>
                </a:solidFill>
              </a:rPr>
              <a:t>held in registered form for more than 4 years </a:t>
            </a:r>
            <a:br>
              <a:rPr lang="en-US" altLang="fr-FR" sz="2000" dirty="0">
                <a:solidFill>
                  <a:srgbClr val="2A295C"/>
                </a:solidFill>
              </a:rPr>
            </a:br>
            <a:r>
              <a:rPr lang="en-US" altLang="fr-FR" sz="2000" dirty="0">
                <a:solidFill>
                  <a:srgbClr val="2A295C"/>
                </a:solidFill>
              </a:rPr>
              <a:t>(limited to 0.5% of the share capital per shareholder)</a:t>
            </a:r>
            <a:endParaRPr lang="en-US" altLang="fr-FR" sz="2000" b="1" dirty="0">
              <a:solidFill>
                <a:srgbClr val="2A295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24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0734"/>
            <a:ext cx="8201026" cy="40570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57060"/>
            <a:ext cx="235646" cy="99713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199" y="1736271"/>
            <a:ext cx="823912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65113" lvl="1" indent="-265113" eaLnBrk="0" hangingPunct="0">
              <a:spcAft>
                <a:spcPts val="1800"/>
              </a:spcAft>
              <a:buClr>
                <a:srgbClr val="FF0000"/>
              </a:buClr>
              <a:buSzPct val="100000"/>
              <a:buFont typeface="Wingdings 3" pitchFamily="18" charset="2"/>
              <a:buChar char="}"/>
              <a:defRPr/>
            </a:pPr>
            <a:endParaRPr lang="en-US" b="1" dirty="0">
              <a:solidFill>
                <a:srgbClr val="2A295C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2A295C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488" y="1276587"/>
            <a:ext cx="820578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2A295C"/>
                </a:solidFill>
              </a:rPr>
              <a:t>Related-party agreement and commitment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2A295C"/>
                </a:solidFill>
              </a:rPr>
              <a:t>Non-compete agreement of Mr. Michel LANDEL 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rgbClr val="2A295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Presented in the Auditors’ Special Report</a:t>
            </a:r>
            <a:endParaRPr lang="en-US" sz="1800" dirty="0">
              <a:solidFill>
                <a:srgbClr val="2A295C"/>
              </a:solidFill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71487" y="737228"/>
            <a:ext cx="8190111" cy="277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5676A"/>
                </a:solidFill>
              </a:rPr>
              <a:t>Pages </a:t>
            </a:r>
            <a:br>
              <a:rPr lang="en-US" sz="1200" dirty="0">
                <a:solidFill>
                  <a:srgbClr val="65676A"/>
                </a:solidFill>
              </a:rPr>
            </a:br>
            <a:r>
              <a:rPr lang="en-US" sz="1200" dirty="0">
                <a:solidFill>
                  <a:srgbClr val="65676A"/>
                </a:solidFill>
              </a:rPr>
              <a:t>226 &amp; seq. </a:t>
            </a:r>
            <a:br>
              <a:rPr lang="en-US" sz="1200" dirty="0">
                <a:solidFill>
                  <a:srgbClr val="65676A"/>
                </a:solidFill>
              </a:rPr>
            </a:br>
            <a:r>
              <a:rPr lang="en-US" sz="1200" dirty="0">
                <a:solidFill>
                  <a:srgbClr val="65676A"/>
                </a:solidFill>
              </a:rPr>
              <a:t>of FY 2017 RD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40850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49659"/>
            <a:ext cx="8201026" cy="405702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488" y="1288032"/>
            <a:ext cx="8205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2A295C"/>
                </a:solidFill>
              </a:rPr>
              <a:t>Related party Agreement and commitment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2A295C"/>
                </a:solidFill>
              </a:rPr>
              <a:t>Services Agreement between BELLON SA and SODEXO SA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rgbClr val="2A295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2A295C"/>
                </a:solidFill>
              </a:rPr>
              <a:t>Presented in the Auditors’ Special Report</a:t>
            </a:r>
            <a:endParaRPr lang="en-US" sz="1800" dirty="0">
              <a:solidFill>
                <a:srgbClr val="2A295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5676A"/>
                </a:solidFill>
              </a:rPr>
              <a:t>Pages </a:t>
            </a:r>
            <a:br>
              <a:rPr lang="en-US" sz="1200" dirty="0">
                <a:solidFill>
                  <a:srgbClr val="65676A"/>
                </a:solidFill>
              </a:rPr>
            </a:br>
            <a:r>
              <a:rPr lang="en-US" sz="1200" dirty="0">
                <a:solidFill>
                  <a:srgbClr val="65676A"/>
                </a:solidFill>
              </a:rPr>
              <a:t>226 &amp; seq. </a:t>
            </a:r>
            <a:br>
              <a:rPr lang="en-US" sz="1200" dirty="0">
                <a:solidFill>
                  <a:srgbClr val="65676A"/>
                </a:solidFill>
              </a:rPr>
            </a:br>
            <a:r>
              <a:rPr lang="en-US" sz="1200" dirty="0">
                <a:solidFill>
                  <a:srgbClr val="65676A"/>
                </a:solidFill>
              </a:rPr>
              <a:t>of FY 2017 RD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20576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3561" y="1281704"/>
            <a:ext cx="824865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2A295C"/>
                </a:solidFill>
              </a:rPr>
              <a:t>Re-election of Ms. Sophie BELLON as Director</a:t>
            </a:r>
            <a:br>
              <a:rPr lang="en-US" sz="2000" b="1" kern="0" dirty="0">
                <a:solidFill>
                  <a:srgbClr val="2A295C"/>
                </a:solidFill>
              </a:rPr>
            </a:br>
            <a:r>
              <a:rPr lang="en-US" sz="2000" kern="0" dirty="0">
                <a:solidFill>
                  <a:srgbClr val="2A295C"/>
                </a:solidFill>
              </a:rPr>
              <a:t>for a </a:t>
            </a:r>
            <a:r>
              <a:rPr lang="en-US" sz="2000" b="1" kern="0" dirty="0">
                <a:solidFill>
                  <a:srgbClr val="2A295C"/>
                </a:solidFill>
              </a:rPr>
              <a:t>three-year period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tabLst>
                <a:tab pos="446088" algn="l"/>
              </a:tabLst>
              <a:defRPr/>
            </a:pPr>
            <a:r>
              <a:rPr lang="en-US" sz="1400" b="1" kern="0" dirty="0">
                <a:solidFill>
                  <a:srgbClr val="2A295C"/>
                </a:solidFill>
              </a:rPr>
              <a:t>Term of office:  2021 Shareholders Meeting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3169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1738"/>
            <a:ext cx="8201026" cy="405702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3923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22797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701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4270"/>
            <a:ext cx="8201026" cy="405702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4869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3465" y="1287096"/>
            <a:ext cx="820381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Re-election for Mr. Bernard BELLON as Director</a:t>
            </a:r>
            <a:br>
              <a:rPr lang="en-US" sz="2000" b="1" dirty="0">
                <a:solidFill>
                  <a:srgbClr val="2A295C"/>
                </a:solidFill>
                <a:latin typeface="Arial" charset="0"/>
              </a:rPr>
            </a:br>
            <a:r>
              <a:rPr lang="en-US" sz="2000" dirty="0">
                <a:solidFill>
                  <a:srgbClr val="2A295C"/>
                </a:solidFill>
                <a:latin typeface="Arial" charset="0"/>
              </a:rPr>
              <a:t>for a one-year period</a:t>
            </a:r>
            <a:endParaRPr lang="en-US" sz="2000" b="1" dirty="0">
              <a:solidFill>
                <a:srgbClr val="2A295C"/>
              </a:solidFill>
              <a:latin typeface="Arial" charset="0"/>
            </a:endParaRP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en-US" sz="1400" b="1" kern="0" dirty="0">
                <a:solidFill>
                  <a:srgbClr val="2A295C"/>
                </a:solidFill>
              </a:rPr>
              <a:t>Term of office: 2019 Shareholders Meeting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28430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7610"/>
            <a:ext cx="8201026" cy="405702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8450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112" y="1279389"/>
            <a:ext cx="8259989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Re-election of Ms. Nathalie BELLON-SZABO as Director</a:t>
            </a:r>
            <a:br>
              <a:rPr lang="en-US" sz="2000" b="1" dirty="0">
                <a:solidFill>
                  <a:srgbClr val="2A295C"/>
                </a:solidFill>
                <a:latin typeface="Arial" charset="0"/>
              </a:rPr>
            </a:br>
            <a:r>
              <a:rPr lang="en-US" sz="2000" dirty="0">
                <a:solidFill>
                  <a:srgbClr val="2A295C"/>
                </a:solidFill>
                <a:latin typeface="Arial" charset="0"/>
              </a:rPr>
              <a:t>for a three-year period</a:t>
            </a:r>
            <a:endParaRPr lang="en-US" sz="2000" b="1" dirty="0">
              <a:solidFill>
                <a:srgbClr val="2A295C"/>
              </a:solidFill>
              <a:latin typeface="Arial" charset="0"/>
            </a:endParaRP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en-US" sz="1400" b="1" kern="0" dirty="0">
                <a:solidFill>
                  <a:srgbClr val="2A295C"/>
                </a:solidFill>
              </a:rPr>
              <a:t>Term of office: 2021 Shareholders Meeting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27504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3169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6179"/>
            <a:ext cx="8201026" cy="405702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347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1488" y="1279389"/>
            <a:ext cx="8205787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Re-election of Ms. Françoise BROUGHER as Director</a:t>
            </a:r>
            <a:br>
              <a:rPr lang="en-US" sz="2000" b="1" dirty="0">
                <a:solidFill>
                  <a:srgbClr val="2A295C"/>
                </a:solidFill>
                <a:latin typeface="Arial" charset="0"/>
              </a:rPr>
            </a:br>
            <a:r>
              <a:rPr lang="en-US" sz="2000" dirty="0">
                <a:solidFill>
                  <a:srgbClr val="2A295C"/>
                </a:solidFill>
                <a:latin typeface="Arial" charset="0"/>
              </a:rPr>
              <a:t>For a </a:t>
            </a: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three-year period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en-US" sz="1400" b="1" kern="0" dirty="0">
                <a:solidFill>
                  <a:srgbClr val="2A295C"/>
                </a:solidFill>
              </a:rPr>
              <a:t>Term of office: 2021 Shareholders Meeting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03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3083"/>
            <a:ext cx="8201026" cy="405702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1600" y="1279389"/>
            <a:ext cx="8205675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Re-election of Mr. </a:t>
            </a:r>
            <a:r>
              <a:rPr lang="en-US" sz="2000" b="1" dirty="0" err="1">
                <a:solidFill>
                  <a:srgbClr val="2A295C"/>
                </a:solidFill>
                <a:latin typeface="Arial" charset="0"/>
              </a:rPr>
              <a:t>Soumitra</a:t>
            </a: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 DUTTA as Director</a:t>
            </a:r>
            <a:br>
              <a:rPr lang="en-US" sz="2000" b="1" dirty="0">
                <a:solidFill>
                  <a:srgbClr val="2A295C"/>
                </a:solidFill>
                <a:latin typeface="Arial" charset="0"/>
              </a:rPr>
            </a:br>
            <a:r>
              <a:rPr lang="en-US" sz="2000" dirty="0">
                <a:solidFill>
                  <a:srgbClr val="2A295C"/>
                </a:solidFill>
                <a:latin typeface="Arial" charset="0"/>
              </a:rPr>
              <a:t>For a </a:t>
            </a: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three-year period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en-US" sz="1400" b="1" kern="0" dirty="0">
                <a:solidFill>
                  <a:srgbClr val="2A295C"/>
                </a:solidFill>
              </a:rPr>
              <a:t>Term of office: 2021 Shareholders Meeting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32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Sophie </a:t>
            </a:r>
            <a:r>
              <a:rPr lang="en-AU" dirty="0" err="1">
                <a:solidFill>
                  <a:schemeClr val="accent1"/>
                </a:solidFill>
              </a:rPr>
              <a:t>Bellon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6558" y="373802"/>
            <a:ext cx="8205787" cy="442800"/>
          </a:xfrm>
        </p:spPr>
        <p:txBody>
          <a:bodyPr/>
          <a:lstStyle/>
          <a:p>
            <a:r>
              <a:rPr lang="en-AU" sz="2000" dirty="0"/>
              <a:t>MESSAGE </a:t>
            </a:r>
            <a:r>
              <a:rPr lang="fr-FR" sz="2000" dirty="0"/>
              <a:t>FROM THE CHAIRWOMAN OF THE BOARD</a:t>
            </a:r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  <a:endParaRPr lang="en-AU" sz="6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AU" sz="600" b="1" smtClean="0">
                <a:solidFill>
                  <a:schemeClr val="accent1"/>
                </a:solidFill>
              </a:rPr>
              <a:pPr algn="r"/>
              <a:t>6</a:t>
            </a:fld>
            <a:endParaRPr lang="en-AU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3083"/>
            <a:ext cx="8201026" cy="405702"/>
          </a:xfrm>
        </p:spPr>
        <p:txBody>
          <a:bodyPr/>
          <a:lstStyle/>
          <a:p>
            <a:r>
              <a:rPr lang="en-US" dirty="0"/>
              <a:t>11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347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5044" y="1279389"/>
            <a:ext cx="8202232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2A295C"/>
                </a:solidFill>
                <a:latin typeface="Arial" charset="0"/>
              </a:rPr>
              <a:t>Setting of global annual Directors’ fees at </a:t>
            </a: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€900,000 for Fiscal 2018 </a:t>
            </a:r>
            <a:br>
              <a:rPr lang="en-US" sz="2000" b="1" dirty="0">
                <a:solidFill>
                  <a:srgbClr val="2A295C"/>
                </a:solidFill>
                <a:latin typeface="Arial" charset="0"/>
              </a:rPr>
            </a:b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and</a:t>
            </a:r>
            <a:r>
              <a:rPr lang="en-US" sz="2000" dirty="0">
                <a:solidFill>
                  <a:srgbClr val="2A295C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2A295C"/>
                </a:solidFill>
                <a:latin typeface="Arial" charset="0"/>
              </a:rPr>
              <a:t>subsequent fiscal years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3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3169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0635"/>
            <a:ext cx="8201026" cy="405702"/>
          </a:xfrm>
        </p:spPr>
        <p:txBody>
          <a:bodyPr/>
          <a:lstStyle/>
          <a:p>
            <a:r>
              <a:rPr lang="en-US" dirty="0"/>
              <a:t>12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1488" y="1233032"/>
            <a:ext cx="8204512" cy="22467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000" b="1" dirty="0">
                <a:solidFill>
                  <a:srgbClr val="2A295C"/>
                </a:solidFill>
              </a:rPr>
              <a:t>Opinion on the compensation and benefits, due or awarded </a:t>
            </a:r>
            <a:br>
              <a:rPr lang="en-US" sz="2000" b="1" dirty="0">
                <a:solidFill>
                  <a:srgbClr val="2A295C"/>
                </a:solidFill>
              </a:rPr>
            </a:br>
            <a:r>
              <a:rPr lang="en-US" sz="2000" b="1" dirty="0">
                <a:solidFill>
                  <a:srgbClr val="2A295C"/>
                </a:solidFill>
              </a:rPr>
              <a:t>to Ms. Sophie BELLON, Chairwoman of the Board, for Fiscal 2017 </a:t>
            </a:r>
          </a:p>
          <a:p>
            <a:endParaRPr lang="en-US" sz="2000" b="1" dirty="0">
              <a:solidFill>
                <a:srgbClr val="2A295C"/>
              </a:solidFill>
            </a:endParaRPr>
          </a:p>
          <a:p>
            <a:endParaRPr lang="en-US" sz="2000" b="1" dirty="0">
              <a:solidFill>
                <a:srgbClr val="2A295C"/>
              </a:solidFill>
            </a:endParaRPr>
          </a:p>
          <a:p>
            <a:endParaRPr lang="en-US" sz="2000" b="1" dirty="0">
              <a:solidFill>
                <a:srgbClr val="2A295C"/>
              </a:solidFill>
            </a:endParaRPr>
          </a:p>
          <a:p>
            <a:endParaRPr lang="en-US" sz="2000" b="1" dirty="0">
              <a:solidFill>
                <a:srgbClr val="2A295C"/>
              </a:solidFill>
            </a:endParaRPr>
          </a:p>
          <a:p>
            <a:endParaRPr lang="en-US" sz="2000" b="1" dirty="0">
              <a:solidFill>
                <a:srgbClr val="2A295C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471487" y="2313203"/>
          <a:ext cx="8205787" cy="10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Compensation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Gross amount paid for Fiscal 2017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65676A"/>
                          </a:solidFill>
                        </a:rPr>
                        <a:t>Fixed</a:t>
                      </a:r>
                      <a:r>
                        <a:rPr lang="en-US" sz="1600" baseline="0" noProof="0" dirty="0">
                          <a:solidFill>
                            <a:srgbClr val="65676A"/>
                          </a:solidFill>
                        </a:rPr>
                        <a:t> compensation</a:t>
                      </a:r>
                      <a:endParaRPr lang="en-US" sz="1400" noProof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65676A"/>
                          </a:solidFill>
                        </a:rPr>
                        <a:t>550,000 </a:t>
                      </a:r>
                      <a:r>
                        <a:rPr lang="en-US" sz="1600" baseline="0" noProof="0" dirty="0">
                          <a:solidFill>
                            <a:srgbClr val="65676A"/>
                          </a:solidFill>
                        </a:rPr>
                        <a:t>euro</a:t>
                      </a:r>
                      <a:endParaRPr lang="en-US" sz="1600" noProof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rgbClr val="65676A"/>
                          </a:solidFill>
                          <a:latin typeface="+mn-lt"/>
                          <a:ea typeface="+mn-ea"/>
                          <a:cs typeface="+mn-cs"/>
                        </a:rPr>
                        <a:t>Fringe benefits (use of a car)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rgbClr val="65676A"/>
                          </a:solidFill>
                          <a:latin typeface="+mn-lt"/>
                          <a:ea typeface="+mn-ea"/>
                          <a:cs typeface="+mn-cs"/>
                        </a:rPr>
                        <a:t>1,829</a:t>
                      </a:r>
                      <a:r>
                        <a:rPr lang="en-US" sz="1600" kern="1200" baseline="0" noProof="0" dirty="0">
                          <a:solidFill>
                            <a:srgbClr val="65676A"/>
                          </a:solidFill>
                          <a:latin typeface="+mn-lt"/>
                          <a:ea typeface="+mn-ea"/>
                          <a:cs typeface="+mn-cs"/>
                        </a:rPr>
                        <a:t> euro</a:t>
                      </a:r>
                      <a:endParaRPr lang="en-US" sz="1600" kern="1200" noProof="0" dirty="0">
                        <a:solidFill>
                          <a:srgbClr val="6567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err="1">
                <a:solidFill>
                  <a:srgbClr val="65676A"/>
                </a:solidFill>
              </a:rPr>
              <a:t>Details</a:t>
            </a:r>
            <a:r>
              <a:rPr lang="fr-FR" sz="1200" dirty="0">
                <a:solidFill>
                  <a:srgbClr val="65676A"/>
                </a:solidFill>
              </a:rPr>
              <a:t> on page 266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FY 2017 RD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48556"/>
            <a:ext cx="8201026" cy="405702"/>
          </a:xfrm>
        </p:spPr>
        <p:txBody>
          <a:bodyPr/>
          <a:lstStyle/>
          <a:p>
            <a:r>
              <a:rPr lang="en-US" dirty="0"/>
              <a:t>13</a:t>
            </a:r>
            <a:r>
              <a:rPr lang="en-US" cap="none" baseline="30000" dirty="0"/>
              <a:t>th</a:t>
            </a:r>
            <a:r>
              <a:rPr lang="en-US" dirty="0"/>
              <a:t> </a:t>
            </a:r>
            <a:r>
              <a:rPr lang="en-US" dirty="0" err="1"/>
              <a:t>rEsolution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93923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1487" y="1237486"/>
            <a:ext cx="8220075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000" b="1" dirty="0">
                <a:solidFill>
                  <a:srgbClr val="2A295C"/>
                </a:solidFill>
              </a:rPr>
              <a:t>Opinion on the compensation and benefits, due or awarded to </a:t>
            </a:r>
          </a:p>
          <a:p>
            <a:r>
              <a:rPr lang="en-US" sz="2000" b="1" dirty="0">
                <a:solidFill>
                  <a:srgbClr val="2A295C"/>
                </a:solidFill>
              </a:rPr>
              <a:t>Mr. Michel LANDEL, Chief Executive Officer, </a:t>
            </a:r>
            <a:r>
              <a:rPr lang="en-US" sz="2000" dirty="0">
                <a:solidFill>
                  <a:srgbClr val="2A295C"/>
                </a:solidFill>
              </a:rPr>
              <a:t>for Fiscal 2017</a:t>
            </a:r>
            <a:endParaRPr lang="en-US" sz="1400" dirty="0">
              <a:solidFill>
                <a:srgbClr val="2A295C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69438"/>
              </p:ext>
            </p:extLst>
          </p:nvPr>
        </p:nvGraphicFramePr>
        <p:xfrm>
          <a:off x="471488" y="2092750"/>
          <a:ext cx="8204512" cy="10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Compensation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Gross amounts paid</a:t>
                      </a:r>
                      <a:r>
                        <a:rPr lang="en-US" sz="1400" baseline="0" noProof="0" dirty="0"/>
                        <a:t> for </a:t>
                      </a:r>
                      <a:r>
                        <a:rPr lang="en-US" sz="1400" noProof="0" dirty="0"/>
                        <a:t>2016-2017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65676A"/>
                          </a:solidFill>
                        </a:rPr>
                        <a:t>Fixed</a:t>
                      </a:r>
                      <a:r>
                        <a:rPr lang="en-US" sz="1600" baseline="0" noProof="0" dirty="0">
                          <a:solidFill>
                            <a:srgbClr val="65676A"/>
                          </a:solidFill>
                        </a:rPr>
                        <a:t> compensation</a:t>
                      </a:r>
                      <a:endParaRPr lang="en-US" sz="1600" noProof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65676A"/>
                          </a:solidFill>
                        </a:rPr>
                        <a:t>933,400 euro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65676A"/>
                          </a:solidFill>
                        </a:rPr>
                        <a:t>Variable Compensation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65676A"/>
                          </a:solidFill>
                        </a:rPr>
                        <a:t>1</a:t>
                      </a:r>
                      <a:r>
                        <a:rPr lang="en-US" sz="1600" baseline="0" noProof="0" dirty="0">
                          <a:solidFill>
                            <a:srgbClr val="65676A"/>
                          </a:solidFill>
                        </a:rPr>
                        <a:t>,090,118 euros</a:t>
                      </a:r>
                      <a:endParaRPr lang="en-US" sz="1600" noProof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84213"/>
              </p:ext>
            </p:extLst>
          </p:nvPr>
        </p:nvGraphicFramePr>
        <p:xfrm>
          <a:off x="471487" y="3208874"/>
          <a:ext cx="8205787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562">
                  <a:extLst>
                    <a:ext uri="{9D8B030D-6E8A-4147-A177-3AD203B41FA5}">
                      <a16:colId xmlns:a16="http://schemas.microsoft.com/office/drawing/2014/main" val="3291006684"/>
                    </a:ext>
                  </a:extLst>
                </a:gridCol>
                <a:gridCol w="4100225">
                  <a:extLst>
                    <a:ext uri="{9D8B030D-6E8A-4147-A177-3AD203B41FA5}">
                      <a16:colId xmlns:a16="http://schemas.microsoft.com/office/drawing/2014/main" val="148776227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rgbClr val="65676A"/>
                          </a:solidFill>
                        </a:rPr>
                        <a:t>Attribution of performance shares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rgbClr val="65676A"/>
                          </a:solidFill>
                        </a:rPr>
                        <a:t>44,000 performance shares for a total value of 3</a:t>
                      </a:r>
                      <a:r>
                        <a:rPr lang="en-US" sz="1600" b="0" baseline="0" noProof="0" dirty="0">
                          <a:solidFill>
                            <a:srgbClr val="65676A"/>
                          </a:solidFill>
                        </a:rPr>
                        <a:t>,258,860 euro</a:t>
                      </a:r>
                      <a:endParaRPr lang="en-US" sz="1600" b="0" noProof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1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65676A"/>
                          </a:solidFill>
                        </a:rPr>
                        <a:t>Fringe benefits (use of a car)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65676A"/>
                          </a:solidFill>
                        </a:rPr>
                        <a:t>1</a:t>
                      </a:r>
                      <a:r>
                        <a:rPr lang="en-US" sz="1400" baseline="0" noProof="0" dirty="0">
                          <a:solidFill>
                            <a:srgbClr val="65676A"/>
                          </a:solidFill>
                        </a:rPr>
                        <a:t>,916 euro</a:t>
                      </a:r>
                      <a:endParaRPr lang="en-US" sz="1400" noProof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45015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err="1">
                <a:solidFill>
                  <a:srgbClr val="65676A"/>
                </a:solidFill>
              </a:rPr>
              <a:t>Details</a:t>
            </a:r>
            <a:r>
              <a:rPr lang="fr-FR" sz="1200" dirty="0">
                <a:solidFill>
                  <a:srgbClr val="65676A"/>
                </a:solidFill>
              </a:rPr>
              <a:t> on page 267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FY 2017 RD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8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48556"/>
            <a:ext cx="8201026" cy="405702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69106" y="1282393"/>
            <a:ext cx="820578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2A295C"/>
                </a:solidFill>
              </a:rPr>
              <a:t>Approval of the compensation and benefits policy </a:t>
            </a:r>
            <a:br>
              <a:rPr lang="en-US" sz="2000" b="1" dirty="0">
                <a:solidFill>
                  <a:srgbClr val="2A295C"/>
                </a:solidFill>
              </a:rPr>
            </a:br>
            <a:r>
              <a:rPr lang="en-US" sz="2000" b="1" dirty="0">
                <a:solidFill>
                  <a:srgbClr val="2A295C"/>
                </a:solidFill>
              </a:rPr>
              <a:t>for Ms. Sophie BELLON, Chairwoman of the Board</a:t>
            </a:r>
          </a:p>
          <a:p>
            <a:endParaRPr lang="en-US" sz="2000" b="1" dirty="0">
              <a:solidFill>
                <a:srgbClr val="2A295C"/>
              </a:solidFill>
            </a:endParaRPr>
          </a:p>
          <a:p>
            <a:r>
              <a:rPr lang="en-US" sz="1800" b="1" dirty="0">
                <a:solidFill>
                  <a:srgbClr val="2A295C"/>
                </a:solidFill>
              </a:rPr>
              <a:t>Principles and criteria used to determine, allocate </a:t>
            </a:r>
            <a:br>
              <a:rPr lang="en-US" sz="1800" b="1" dirty="0">
                <a:solidFill>
                  <a:srgbClr val="2A295C"/>
                </a:solidFill>
              </a:rPr>
            </a:br>
            <a:r>
              <a:rPr lang="en-US" sz="1800" b="1" dirty="0">
                <a:solidFill>
                  <a:srgbClr val="2A295C"/>
                </a:solidFill>
              </a:rPr>
              <a:t>and award the global compensation and fringe benefits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69725" y="195486"/>
            <a:ext cx="10155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err="1">
                <a:solidFill>
                  <a:srgbClr val="65676A"/>
                </a:solidFill>
              </a:rPr>
              <a:t>Details</a:t>
            </a:r>
            <a:r>
              <a:rPr lang="fr-FR" sz="1200" dirty="0">
                <a:solidFill>
                  <a:srgbClr val="65676A"/>
                </a:solidFill>
              </a:rPr>
              <a:t> on pages 261-262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of FY 2017 RD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0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43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3083"/>
            <a:ext cx="8201026" cy="405702"/>
          </a:xfrm>
        </p:spPr>
        <p:txBody>
          <a:bodyPr/>
          <a:lstStyle/>
          <a:p>
            <a:r>
              <a:rPr lang="en-US" dirty="0"/>
              <a:t>15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1600" y="1285476"/>
            <a:ext cx="8205675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2A295C"/>
                </a:solidFill>
              </a:rPr>
              <a:t>Approval of the compensation and benefits policy for </a:t>
            </a:r>
            <a:br>
              <a:rPr lang="en-US" sz="2000" b="1" dirty="0">
                <a:solidFill>
                  <a:srgbClr val="2A295C"/>
                </a:solidFill>
              </a:rPr>
            </a:br>
            <a:r>
              <a:rPr lang="en-US" sz="2000" b="1" dirty="0">
                <a:solidFill>
                  <a:srgbClr val="2A295C"/>
                </a:solidFill>
              </a:rPr>
              <a:t>Mr. Michel LANDEL, Chief Executive Officer until January 23, 2018</a:t>
            </a:r>
          </a:p>
          <a:p>
            <a:endParaRPr lang="en-US" sz="2000" dirty="0">
              <a:solidFill>
                <a:srgbClr val="2A295C"/>
              </a:solidFill>
            </a:endParaRPr>
          </a:p>
          <a:p>
            <a:r>
              <a:rPr lang="en-US" sz="1800" b="1" dirty="0">
                <a:solidFill>
                  <a:srgbClr val="2A295C"/>
                </a:solidFill>
              </a:rPr>
              <a:t>Principles and criteria used to determined, allocate and award the fixed, variable and exceptional components of the global compensation </a:t>
            </a:r>
            <a:br>
              <a:rPr lang="en-US" sz="1800" b="1" dirty="0">
                <a:solidFill>
                  <a:srgbClr val="2A295C"/>
                </a:solidFill>
              </a:rPr>
            </a:br>
            <a:r>
              <a:rPr lang="en-US" sz="1800" b="1" dirty="0">
                <a:solidFill>
                  <a:srgbClr val="2A295C"/>
                </a:solidFill>
              </a:rPr>
              <a:t>and fringe benefits</a:t>
            </a:r>
            <a:endParaRPr lang="en-US" b="1" dirty="0">
              <a:solidFill>
                <a:srgbClr val="2A295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8364" y="195486"/>
            <a:ext cx="9794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err="1">
                <a:solidFill>
                  <a:srgbClr val="65676A"/>
                </a:solidFill>
              </a:rPr>
              <a:t>Details</a:t>
            </a:r>
            <a:r>
              <a:rPr lang="fr-FR" sz="1200" dirty="0">
                <a:solidFill>
                  <a:srgbClr val="65676A"/>
                </a:solidFill>
              </a:rPr>
              <a:t> on pages 261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&amp; </a:t>
            </a:r>
            <a:r>
              <a:rPr lang="fr-FR" sz="1200" dirty="0" err="1">
                <a:solidFill>
                  <a:srgbClr val="65676A"/>
                </a:solidFill>
              </a:rPr>
              <a:t>seq</a:t>
            </a:r>
            <a:r>
              <a:rPr lang="fr-FR" sz="1200" dirty="0">
                <a:solidFill>
                  <a:srgbClr val="65676A"/>
                </a:solidFill>
              </a:rPr>
              <a:t>. of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FY 2017 RD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19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81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7610"/>
            <a:ext cx="8201026" cy="405702"/>
          </a:xfrm>
        </p:spPr>
        <p:txBody>
          <a:bodyPr/>
          <a:lstStyle/>
          <a:p>
            <a:r>
              <a:rPr lang="en-US" dirty="0"/>
              <a:t>16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4869" y="4848006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1600" y="1285833"/>
            <a:ext cx="8205675" cy="206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2A295C"/>
                </a:solidFill>
              </a:rPr>
              <a:t>Approval of the compensation and benefits policy for </a:t>
            </a:r>
            <a:br>
              <a:rPr lang="en-US" sz="2000" b="1" dirty="0">
                <a:solidFill>
                  <a:srgbClr val="2A295C"/>
                </a:solidFill>
              </a:rPr>
            </a:br>
            <a:r>
              <a:rPr lang="en-US" sz="2000" b="1" dirty="0">
                <a:solidFill>
                  <a:srgbClr val="2A295C"/>
                </a:solidFill>
              </a:rPr>
              <a:t>Mr. Denis MACHUEL, Chief Executive Officer </a:t>
            </a:r>
            <a:br>
              <a:rPr lang="en-US" sz="2000" b="1" dirty="0">
                <a:solidFill>
                  <a:srgbClr val="2A295C"/>
                </a:solidFill>
              </a:rPr>
            </a:br>
            <a:r>
              <a:rPr lang="en-US" sz="2000" b="1" dirty="0">
                <a:solidFill>
                  <a:srgbClr val="2A295C"/>
                </a:solidFill>
              </a:rPr>
              <a:t>as from January 23, 2018</a:t>
            </a:r>
          </a:p>
          <a:p>
            <a:endParaRPr lang="en-US" sz="2000" dirty="0">
              <a:solidFill>
                <a:srgbClr val="2A295C"/>
              </a:solidFill>
            </a:endParaRPr>
          </a:p>
          <a:p>
            <a:r>
              <a:rPr lang="en-US" sz="1800" b="1" dirty="0">
                <a:solidFill>
                  <a:srgbClr val="2A295C"/>
                </a:solidFill>
              </a:rPr>
              <a:t>Principles and criteria used to determined, allocate and award the fixed, variable and exceptional components of the global compensation </a:t>
            </a:r>
            <a:br>
              <a:rPr lang="en-US" sz="1800" b="1" dirty="0">
                <a:solidFill>
                  <a:srgbClr val="2A295C"/>
                </a:solidFill>
              </a:rPr>
            </a:br>
            <a:r>
              <a:rPr lang="en-US" sz="1800" b="1" dirty="0">
                <a:solidFill>
                  <a:srgbClr val="2A295C"/>
                </a:solidFill>
              </a:rPr>
              <a:t>and fringe benefits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48364" y="195486"/>
            <a:ext cx="9794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err="1">
                <a:solidFill>
                  <a:srgbClr val="65676A"/>
                </a:solidFill>
              </a:rPr>
              <a:t>Details</a:t>
            </a:r>
            <a:r>
              <a:rPr lang="fr-FR" sz="1200" dirty="0">
                <a:solidFill>
                  <a:srgbClr val="65676A"/>
                </a:solidFill>
              </a:rPr>
              <a:t> on pages 261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&amp; </a:t>
            </a:r>
            <a:r>
              <a:rPr lang="fr-FR" sz="1200" dirty="0" err="1">
                <a:solidFill>
                  <a:srgbClr val="65676A"/>
                </a:solidFill>
              </a:rPr>
              <a:t>seq</a:t>
            </a:r>
            <a:r>
              <a:rPr lang="fr-FR" sz="1200" dirty="0">
                <a:solidFill>
                  <a:srgbClr val="65676A"/>
                </a:solidFill>
              </a:rPr>
              <a:t>. of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FY 2017 RD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19" y="211875"/>
            <a:ext cx="468051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4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  <a:p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48556"/>
            <a:ext cx="8201026" cy="405702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9396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66</a:t>
            </a:fld>
            <a:endParaRPr lang="en-AU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83557"/>
            <a:ext cx="82057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Authorization </a:t>
            </a: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for the Board to </a:t>
            </a:r>
            <a:r>
              <a:rPr lang="en-US" sz="2000" kern="0" dirty="0">
                <a:solidFill>
                  <a:srgbClr val="2A295C"/>
                </a:solidFill>
                <a:latin typeface="Arial"/>
              </a:rPr>
              <a:t>purchase treasury shares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for </a:t>
            </a:r>
            <a:r>
              <a:rPr lang="en-US" sz="2000" kern="0" dirty="0">
                <a:solidFill>
                  <a:srgbClr val="2A295C"/>
                </a:solidFill>
                <a:latin typeface="Arial"/>
              </a:rPr>
              <a:t>cancellation through a capital decrease </a:t>
            </a: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or </a:t>
            </a:r>
            <a:r>
              <a:rPr lang="en-US" sz="2000" kern="0" dirty="0">
                <a:solidFill>
                  <a:srgbClr val="2A295C"/>
                </a:solidFill>
                <a:latin typeface="Arial"/>
              </a:rPr>
              <a:t>attributions within the scope of a free share plan </a:t>
            </a: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for group employees or executive officers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Maximum purchase</a:t>
            </a:r>
            <a:r>
              <a:rPr kumimoji="0" lang="en-US" sz="1400" b="1" i="0" u="sng" strike="noStrike" kern="0" cap="none" spc="2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price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€150 per</a:t>
            </a:r>
            <a:r>
              <a:rPr kumimoji="0" lang="en-US" sz="1400" b="1" i="0" u="none" strike="noStrike" kern="0" cap="none" spc="2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share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Limit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5% of the issued share capital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Term of the authorization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18 months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en-US" sz="1400" b="1" kern="0" spc="20" dirty="0">
                <a:solidFill>
                  <a:srgbClr val="2A295C"/>
                </a:solidFill>
              </a:rPr>
              <a:t>Cancels and replaces the authorization voted by the Shareholders on January 24, 2017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5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54006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extra-ordinary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4739"/>
            <a:ext cx="8201026" cy="405702"/>
          </a:xfrm>
        </p:spPr>
        <p:txBody>
          <a:bodyPr/>
          <a:lstStyle/>
          <a:p>
            <a:r>
              <a:rPr lang="en-US" dirty="0"/>
              <a:t>18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1602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67</a:t>
            </a:fld>
            <a:endParaRPr lang="en-AU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600" y="1290759"/>
            <a:ext cx="8261350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Authorization for the Board of Directors, to reduce the issued capital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by cancellation of treasury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shares purchased under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the company’s share repurchase program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Limit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5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% of the total number of issued shares for any </a:t>
            </a:r>
            <a:r>
              <a:rPr kumimoji="0" lang="en-US" sz="1400" b="1" i="0" u="none" strike="noStrike" kern="0" cap="none" spc="2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24 months periods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Term of authorization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months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Cancels and replaces the authorization voted by the Shareholders on January 26, 2016 </a:t>
            </a:r>
            <a:br>
              <a:rPr lang="en-US" sz="1400" b="1" kern="0" spc="20" dirty="0">
                <a:solidFill>
                  <a:srgbClr val="2A295C"/>
                </a:solidFill>
                <a:latin typeface="Arial"/>
              </a:rPr>
            </a:b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in the 11</a:t>
            </a:r>
            <a:r>
              <a:rPr lang="en-US" sz="1400" b="1" kern="0" spc="20" baseline="30000" dirty="0">
                <a:solidFill>
                  <a:srgbClr val="2A295C"/>
                </a:solidFill>
                <a:latin typeface="Arial"/>
              </a:rPr>
              <a:t>th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 resolution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60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extra-ordinary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4301"/>
            <a:ext cx="8201026" cy="405702"/>
          </a:xfrm>
        </p:spPr>
        <p:txBody>
          <a:bodyPr/>
          <a:lstStyle/>
          <a:p>
            <a:r>
              <a:rPr lang="en-US" dirty="0"/>
              <a:t>19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1602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600" y="1280553"/>
            <a:ext cx="8261350" cy="29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Delegation of powers to the Board of Directors, to increase the company’s issued capital through the issuance of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new ordinary shares and/or other securities carrying immediate or deferred </a:t>
            </a: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rights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to the company’s capital</a:t>
            </a: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, with preferential subscription rights for shareholders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en-US" sz="1400" b="1" u="sng" kern="0" spc="20" noProof="0" dirty="0">
                <a:solidFill>
                  <a:srgbClr val="2A295C"/>
                </a:solidFill>
                <a:latin typeface="Arial"/>
              </a:rPr>
              <a:t>Maximum total nominal amount of capital increases:</a:t>
            </a:r>
            <a:r>
              <a:rPr lang="en-US" sz="1400" b="1" kern="0" spc="20" noProof="0" dirty="0">
                <a:solidFill>
                  <a:srgbClr val="2A295C"/>
                </a:solidFill>
                <a:latin typeface="Arial"/>
              </a:rPr>
              <a:t> 100 million euro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en-US" sz="1400" b="1" u="sng" kern="0" spc="20" dirty="0">
                <a:solidFill>
                  <a:srgbClr val="2A295C"/>
                </a:solidFill>
                <a:latin typeface="Arial"/>
              </a:rPr>
              <a:t>Maximum Global ceiling for increases (resolutions 19, 20 and 21)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: 100 million euro</a:t>
            </a:r>
            <a:endParaRPr lang="en-US" sz="1400" b="1" kern="0" spc="20" noProof="0" dirty="0">
              <a:solidFill>
                <a:srgbClr val="2A295C"/>
              </a:solidFill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Maximum ceiling for </a:t>
            </a:r>
            <a:r>
              <a:rPr lang="en-US" sz="1400" b="1" u="sng" kern="0" spc="20" dirty="0">
                <a:solidFill>
                  <a:srgbClr val="2A295C"/>
                </a:solidFill>
                <a:latin typeface="Arial"/>
              </a:rPr>
              <a:t>i</a:t>
            </a:r>
            <a:r>
              <a:rPr kumimoji="0" lang="en-US" sz="1400" b="1" i="0" u="sng" strike="noStrike" kern="0" cap="none" spc="2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ssuance of debt securities</a:t>
            </a:r>
            <a:r>
              <a:rPr kumimoji="0" lang="en-US" sz="1400" b="1" i="0" u="sng" strike="noStrike" kern="0" cap="none" spc="2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  </a:t>
            </a:r>
            <a:r>
              <a:rPr kumimoji="0" lang="en-US" sz="1400" b="1" i="0" u="none" strike="noStrike" kern="0" cap="none" spc="2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1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billion</a:t>
            </a:r>
            <a:r>
              <a:rPr kumimoji="0" lang="en-US" sz="1400" b="1" i="0" u="none" strike="noStrike" kern="0" cap="none" spc="2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euro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Term of authorization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months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Cancels and replaces delegation voted by shareholders on January 26, 2016, </a:t>
            </a:r>
            <a:br>
              <a:rPr lang="en-US" sz="1400" b="1" kern="0" spc="20" dirty="0">
                <a:solidFill>
                  <a:srgbClr val="2A295C"/>
                </a:solidFill>
                <a:latin typeface="Arial"/>
              </a:rPr>
            </a:b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in 12</a:t>
            </a:r>
            <a:r>
              <a:rPr lang="en-US" sz="1400" b="1" kern="0" spc="20" baseline="30000" dirty="0">
                <a:solidFill>
                  <a:srgbClr val="2A295C"/>
                </a:solidFill>
                <a:latin typeface="Arial"/>
              </a:rPr>
              <a:t>th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 resolution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33292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extra-ordinary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4301"/>
            <a:ext cx="8201026" cy="405702"/>
          </a:xfrm>
        </p:spPr>
        <p:txBody>
          <a:bodyPr/>
          <a:lstStyle/>
          <a:p>
            <a:r>
              <a:rPr lang="en-US" dirty="0"/>
              <a:t>20</a:t>
            </a:r>
            <a:r>
              <a:rPr lang="en-US" cap="none" baseline="30000" dirty="0"/>
              <a:t>th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1602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69</a:t>
            </a:fld>
            <a:endParaRPr lang="en-AU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84238"/>
            <a:ext cx="8205787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Delegation of powers to the Board of Directors,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to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increase the company’s issued share capital by capitalizing premiums, reserves or profit</a:t>
            </a:r>
            <a:endParaRPr lang="en-US" sz="2000" b="0" kern="0" dirty="0">
              <a:solidFill>
                <a:srgbClr val="2A295C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en-US" sz="1400" b="1" u="sng" kern="0" spc="20" dirty="0">
                <a:solidFill>
                  <a:srgbClr val="2A295C"/>
                </a:solidFill>
              </a:rPr>
              <a:t>Maximum total nominal amount of capital increases:</a:t>
            </a:r>
            <a:r>
              <a:rPr lang="en-US" sz="1400" b="1" kern="0" spc="20" noProof="0" dirty="0">
                <a:solidFill>
                  <a:srgbClr val="2A295C"/>
                </a:solidFill>
                <a:latin typeface="Arial"/>
              </a:rPr>
              <a:t> 100 million euro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en-US" sz="1400" b="1" u="sng" kern="0" spc="20" dirty="0">
                <a:solidFill>
                  <a:srgbClr val="2A295C"/>
                </a:solidFill>
              </a:rPr>
              <a:t>Maximum Global ceiling for increases (resolutions 19, 20 &amp; 21)</a:t>
            </a:r>
            <a:r>
              <a:rPr lang="en-US" sz="1400" b="1" kern="0" spc="20" dirty="0">
                <a:solidFill>
                  <a:srgbClr val="2A295C"/>
                </a:solidFill>
              </a:rPr>
              <a:t>: 100 million euro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Term of authorization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months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en-US" sz="1400" b="1" kern="0" spc="20" dirty="0">
                <a:solidFill>
                  <a:srgbClr val="2A295C"/>
                </a:solidFill>
              </a:rPr>
              <a:t>Cancels and replaces delegation voted by shareholders on January 26,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2016, </a:t>
            </a:r>
            <a:br>
              <a:rPr lang="en-US" sz="1400" b="1" kern="0" spc="20" dirty="0">
                <a:solidFill>
                  <a:srgbClr val="2A295C"/>
                </a:solidFill>
                <a:latin typeface="Arial"/>
              </a:rPr>
            </a:b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in 13</a:t>
            </a:r>
            <a:r>
              <a:rPr lang="en-US" sz="1400" b="1" kern="0" spc="20" baseline="30000" dirty="0">
                <a:solidFill>
                  <a:srgbClr val="2A295C"/>
                </a:solidFill>
                <a:latin typeface="Arial"/>
              </a:rPr>
              <a:t>th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 resolution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31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3CDCC8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Michel </a:t>
            </a:r>
            <a:r>
              <a:rPr lang="en-US" dirty="0" err="1">
                <a:solidFill>
                  <a:schemeClr val="accent1"/>
                </a:solidFill>
              </a:rPr>
              <a:t>Landel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8" y="373802"/>
            <a:ext cx="8205787" cy="612068"/>
          </a:xfrm>
        </p:spPr>
        <p:txBody>
          <a:bodyPr/>
          <a:lstStyle/>
          <a:p>
            <a:r>
              <a:rPr lang="en-US" sz="2000" cap="all" dirty="0"/>
              <a:t>Message </a:t>
            </a:r>
            <a:r>
              <a:rPr lang="en-US" sz="2000" dirty="0"/>
              <a:t>from</a:t>
            </a:r>
            <a:r>
              <a:rPr lang="en-US" sz="2000" cap="all" dirty="0"/>
              <a:t> the Chief executive officer</a:t>
            </a:r>
            <a:br>
              <a:rPr lang="en-US" sz="2000" cap="all" dirty="0"/>
            </a:br>
            <a:br>
              <a:rPr lang="en-US" sz="2000" cap="all" dirty="0"/>
            </a:br>
            <a:endParaRPr lang="en-US" sz="2000" cap="all" dirty="0">
              <a:highlight>
                <a:srgbClr val="FFFF00"/>
              </a:highlight>
            </a:endParaRPr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7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45617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extra-ordinary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4301"/>
            <a:ext cx="8201026" cy="405702"/>
          </a:xfrm>
        </p:spPr>
        <p:txBody>
          <a:bodyPr/>
          <a:lstStyle/>
          <a:p>
            <a:r>
              <a:rPr lang="en-US" dirty="0"/>
              <a:t>21</a:t>
            </a:r>
            <a:r>
              <a:rPr lang="en-US" cap="none" baseline="30000" dirty="0"/>
              <a:t>st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1602" y="4852533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70</a:t>
            </a:fld>
            <a:endParaRPr lang="en-AU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83557"/>
            <a:ext cx="8205787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Delegation of powers to the Board of Directors, to increase </a:t>
            </a:r>
            <a:br>
              <a:rPr lang="en-US" sz="2000" b="0" kern="0" dirty="0">
                <a:solidFill>
                  <a:srgbClr val="2A295C"/>
                </a:solidFill>
                <a:latin typeface="Arial"/>
              </a:rPr>
            </a:br>
            <a:r>
              <a:rPr lang="en-US" sz="2000" b="0" kern="0" dirty="0">
                <a:solidFill>
                  <a:srgbClr val="2A295C"/>
                </a:solidFill>
                <a:latin typeface="Arial"/>
              </a:rPr>
              <a:t>the company’s capital for members of employee share purchase plans, without preferential rights for existing shareholders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en-US" sz="1400" b="1" u="sng" kern="0" spc="20" noProof="0" dirty="0">
                <a:solidFill>
                  <a:srgbClr val="2A295C"/>
                </a:solidFill>
                <a:latin typeface="Arial"/>
              </a:rPr>
              <a:t>Maximum number of new shares:</a:t>
            </a:r>
            <a:r>
              <a:rPr lang="en-US" sz="1400" b="1" kern="0" spc="20" noProof="0" dirty="0">
                <a:solidFill>
                  <a:srgbClr val="2A295C"/>
                </a:solidFill>
                <a:latin typeface="Arial"/>
              </a:rPr>
              <a:t> 1.5% of issued capital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en-US" sz="1400" b="1" u="sng" kern="0" spc="20" noProof="0" dirty="0">
                <a:solidFill>
                  <a:srgbClr val="2A295C"/>
                </a:solidFill>
                <a:latin typeface="Arial"/>
              </a:rPr>
              <a:t>Issuance price</a:t>
            </a:r>
            <a:r>
              <a:rPr lang="en-US" sz="1400" b="1" kern="0" spc="20" noProof="0" dirty="0">
                <a:solidFill>
                  <a:srgbClr val="2A295C"/>
                </a:solidFill>
                <a:latin typeface="Arial"/>
              </a:rPr>
              <a:t>: minimum of 80% of the average of opening prices </a:t>
            </a:r>
            <a:br>
              <a:rPr lang="en-US" sz="1400" b="1" kern="0" spc="20" noProof="0" dirty="0">
                <a:solidFill>
                  <a:srgbClr val="2A295C"/>
                </a:solidFill>
                <a:latin typeface="Arial"/>
              </a:rPr>
            </a:br>
            <a:r>
              <a:rPr lang="en-US" sz="1400" b="1" kern="0" spc="20" noProof="0" dirty="0">
                <a:solidFill>
                  <a:srgbClr val="2A295C"/>
                </a:solidFill>
                <a:latin typeface="Arial"/>
              </a:rPr>
              <a:t>over a 20 trading days period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en-US" sz="1400" b="1" u="sng" kern="0" spc="20" dirty="0">
                <a:solidFill>
                  <a:srgbClr val="2A295C"/>
                </a:solidFill>
              </a:rPr>
              <a:t>Maximum Global ceiling for increases (resolutions 19, 20 and 21)</a:t>
            </a:r>
            <a:r>
              <a:rPr lang="en-US" sz="1400" b="1" kern="0" spc="20" dirty="0">
                <a:solidFill>
                  <a:srgbClr val="2A295C"/>
                </a:solidFill>
              </a:rPr>
              <a:t>: 100 million euro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en-US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Term of authorization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en-US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</a:rPr>
              <a:t> months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en-US" sz="1400" b="1" kern="0" spc="20" dirty="0">
                <a:solidFill>
                  <a:srgbClr val="2A295C"/>
                </a:solidFill>
              </a:rPr>
              <a:t>Cancels and replaces delegation voted by shareholders on January 26, 2016, </a:t>
            </a:r>
            <a:br>
              <a:rPr lang="en-US" sz="1400" b="1" kern="0" spc="20" dirty="0">
                <a:solidFill>
                  <a:srgbClr val="2A295C"/>
                </a:solidFill>
              </a:rPr>
            </a:br>
            <a:r>
              <a:rPr lang="en-US" sz="1400" b="1" kern="0" spc="20" dirty="0">
                <a:solidFill>
                  <a:srgbClr val="2A295C"/>
                </a:solidFill>
              </a:rPr>
              <a:t>in the 15</a:t>
            </a:r>
            <a:r>
              <a:rPr lang="en-US" sz="1400" b="1" kern="0" spc="20" baseline="30000" dirty="0">
                <a:solidFill>
                  <a:srgbClr val="2A295C"/>
                </a:solidFill>
                <a:latin typeface="Arial"/>
              </a:rPr>
              <a:t>th</a:t>
            </a:r>
            <a:r>
              <a:rPr lang="en-US" sz="1400" b="1" kern="0" spc="20" dirty="0">
                <a:solidFill>
                  <a:srgbClr val="2A295C"/>
                </a:solidFill>
                <a:latin typeface="Arial"/>
              </a:rPr>
              <a:t> resolution</a:t>
            </a:r>
            <a:endParaRPr kumimoji="0" lang="en-US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Combined Annual Shareholders' Meeting - January 23,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83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729715"/>
            <a:ext cx="8204400" cy="27796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Vote on ordinary resolutions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354301"/>
            <a:ext cx="8201026" cy="405702"/>
          </a:xfrm>
        </p:spPr>
        <p:txBody>
          <a:bodyPr/>
          <a:lstStyle/>
          <a:p>
            <a:r>
              <a:rPr lang="en-US" dirty="0"/>
              <a:t>22</a:t>
            </a:r>
            <a:r>
              <a:rPr lang="en-US" cap="none" baseline="30000" dirty="0"/>
              <a:t>nd</a:t>
            </a:r>
            <a:r>
              <a:rPr lang="en-US" dirty="0"/>
              <a:t> resolution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91602" y="4850296"/>
            <a:ext cx="235646" cy="117437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71814"/>
            <a:ext cx="8205788" cy="4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3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3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Powers</a:t>
            </a:r>
            <a:r>
              <a:rPr kumimoji="0" lang="en-US" sz="2000" b="1" i="0" u="none" strike="noStrike" kern="0" cap="none" spc="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</a:t>
            </a:r>
            <a:r>
              <a:rPr kumimoji="0" lang="en-US" sz="2000" b="0" i="0" u="none" strike="noStrike" kern="0" cap="none" spc="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to perform legal formalities 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Combined Annual Shareholders' Meeting -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30106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4479962"/>
            <a:ext cx="9144000" cy="457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7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US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Marc Rolland</a:t>
            </a:r>
          </a:p>
          <a:p>
            <a:r>
              <a:rPr lang="en-US" b="0" dirty="0">
                <a:solidFill>
                  <a:schemeClr val="accent1"/>
                </a:solidFill>
              </a:rPr>
              <a:t>Chief Financial Officer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097" y="374174"/>
            <a:ext cx="8672512" cy="442800"/>
          </a:xfrm>
        </p:spPr>
        <p:txBody>
          <a:bodyPr/>
          <a:lstStyle/>
          <a:p>
            <a:r>
              <a:rPr lang="en-US" sz="2000" cap="all" dirty="0"/>
              <a:t>Overview of </a:t>
            </a:r>
            <a:r>
              <a:rPr lang="en-US" sz="2000" dirty="0"/>
              <a:t>Fiscal 2017 results</a:t>
            </a:r>
            <a:endParaRPr lang="en-US" sz="2000" cap="all" dirty="0"/>
          </a:p>
        </p:txBody>
      </p:sp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8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73" y="352691"/>
            <a:ext cx="8205787" cy="54006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KEY MESSAGES ON PERFORMANCE</a:t>
            </a:r>
            <a:endParaRPr lang="en-US" sz="2000" cap="all" dirty="0"/>
          </a:p>
        </p:txBody>
      </p:sp>
      <p:sp>
        <p:nvSpPr>
          <p:cNvPr id="7" name="ZoneTexte 6"/>
          <p:cNvSpPr txBox="1"/>
          <p:nvPr/>
        </p:nvSpPr>
        <p:spPr>
          <a:xfrm>
            <a:off x="471488" y="1219200"/>
            <a:ext cx="8212893" cy="3188754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72000" rIns="108000" bIns="108000" rtlCol="0">
            <a:no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1800" dirty="0">
                <a:solidFill>
                  <a:schemeClr val="bg1"/>
                </a:solidFill>
              </a:rPr>
              <a:t>Solid operating performance:</a:t>
            </a:r>
          </a:p>
        </p:txBody>
      </p:sp>
      <p:sp>
        <p:nvSpPr>
          <p:cNvPr id="15" name="ZoneTexte 6"/>
          <p:cNvSpPr txBox="1"/>
          <p:nvPr/>
        </p:nvSpPr>
        <p:spPr>
          <a:xfrm>
            <a:off x="3291137" y="2948039"/>
            <a:ext cx="2520000" cy="127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65676A"/>
                </a:solidFill>
              </a:rPr>
              <a:t>Adaptation &amp; Simplification Program </a:t>
            </a:r>
            <a:r>
              <a:rPr lang="en-US" sz="1400" b="1" dirty="0">
                <a:solidFill>
                  <a:srgbClr val="65676A"/>
                </a:solidFill>
              </a:rPr>
              <a:t>on track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€</a:t>
            </a:r>
            <a:r>
              <a:rPr lang="en-US" sz="1600" b="1" dirty="0">
                <a:solidFill>
                  <a:schemeClr val="accent1"/>
                </a:solidFill>
                <a:latin typeface="Arial"/>
              </a:rPr>
              <a:t>150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m </a:t>
            </a:r>
            <a:r>
              <a:rPr lang="en-US" sz="1200" dirty="0">
                <a:solidFill>
                  <a:schemeClr val="accent1"/>
                </a:solidFill>
                <a:latin typeface="Arial"/>
              </a:rPr>
              <a:t>savings in FY2017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€220m </a:t>
            </a:r>
            <a:r>
              <a:rPr lang="en-US" sz="1200" dirty="0">
                <a:solidFill>
                  <a:schemeClr val="accent1"/>
                </a:solidFill>
                <a:latin typeface="Arial"/>
              </a:rPr>
              <a:t>for FY 2018</a:t>
            </a:r>
          </a:p>
        </p:txBody>
      </p:sp>
      <p:sp>
        <p:nvSpPr>
          <p:cNvPr id="17" name="ZoneTexte 13"/>
          <p:cNvSpPr txBox="1"/>
          <p:nvPr/>
        </p:nvSpPr>
        <p:spPr>
          <a:xfrm>
            <a:off x="6046368" y="1668739"/>
            <a:ext cx="2520000" cy="11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100"/>
              </a:spcAft>
            </a:pPr>
            <a:r>
              <a:rPr lang="en-US" sz="1400" dirty="0">
                <a:solidFill>
                  <a:srgbClr val="65676A"/>
                </a:solidFill>
              </a:rPr>
              <a:t>Net profit growth </a:t>
            </a:r>
            <a:br>
              <a:rPr lang="en-US" sz="1400" dirty="0">
                <a:solidFill>
                  <a:srgbClr val="65676A"/>
                </a:solidFill>
              </a:rPr>
            </a:br>
            <a:r>
              <a:rPr lang="en-US" sz="1200" dirty="0">
                <a:solidFill>
                  <a:srgbClr val="65676A"/>
                </a:solidFill>
              </a:rPr>
              <a:t>before non recurring items*</a:t>
            </a:r>
          </a:p>
          <a:p>
            <a:pPr lvl="0" algn="ctr" defTabSz="12541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 +14.0%	+13.0%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6250" y="4479962"/>
            <a:ext cx="85951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800" baseline="30000" dirty="0">
                <a:solidFill>
                  <a:schemeClr val="accent1"/>
                </a:solidFill>
              </a:rPr>
              <a:t>1</a:t>
            </a:r>
            <a:r>
              <a:rPr lang="en-US" sz="800" dirty="0">
                <a:solidFill>
                  <a:schemeClr val="accent1"/>
                </a:solidFill>
              </a:rPr>
              <a:t> Before exceptional expenses, see Alternative Performance Measures </a:t>
            </a:r>
          </a:p>
          <a:p>
            <a:pPr lvl="0"/>
            <a:r>
              <a:rPr lang="en-US" sz="800" spc="-20" baseline="30000" dirty="0">
                <a:solidFill>
                  <a:schemeClr val="accent1"/>
                </a:solidFill>
              </a:rPr>
              <a:t>2  </a:t>
            </a:r>
            <a:r>
              <a:rPr lang="en-US" sz="800" spc="-20" dirty="0">
                <a:solidFill>
                  <a:schemeClr val="accent1"/>
                </a:solidFill>
              </a:rPr>
              <a:t>Net acquisitions €268m + net financial investments of  €38m</a:t>
            </a:r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4283968" y="483829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* Alternative Performance Measures </a:t>
            </a:r>
          </a:p>
        </p:txBody>
      </p:sp>
      <p:sp>
        <p:nvSpPr>
          <p:cNvPr id="20" name="Text Placeholder 8"/>
          <p:cNvSpPr txBox="1">
            <a:spLocks/>
          </p:cNvSpPr>
          <p:nvPr/>
        </p:nvSpPr>
        <p:spPr>
          <a:xfrm>
            <a:off x="361968" y="696879"/>
            <a:ext cx="8204400" cy="277961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</a:rPr>
              <a:t>Fiscal 2017 highlights </a:t>
            </a:r>
          </a:p>
        </p:txBody>
      </p:sp>
      <p:sp>
        <p:nvSpPr>
          <p:cNvPr id="19" name="ZoneTexte 5"/>
          <p:cNvSpPr txBox="1"/>
          <p:nvPr/>
        </p:nvSpPr>
        <p:spPr>
          <a:xfrm>
            <a:off x="3314237" y="1674953"/>
            <a:ext cx="2520000" cy="11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65676A"/>
                </a:solidFill>
              </a:rPr>
              <a:t>Operating profit margin</a:t>
            </a:r>
            <a:r>
              <a:rPr lang="en-US" sz="1400" baseline="30000" dirty="0">
                <a:solidFill>
                  <a:srgbClr val="65676A"/>
                </a:solidFill>
              </a:rPr>
              <a:t>1</a:t>
            </a:r>
            <a:r>
              <a:rPr lang="en-US" sz="1400" dirty="0">
                <a:solidFill>
                  <a:srgbClr val="65676A"/>
                </a:solidFill>
              </a:rPr>
              <a:t> increased</a:t>
            </a:r>
          </a:p>
          <a:p>
            <a:pPr algn="ctr" defTabSz="1254125">
              <a:lnSpc>
                <a:spcPct val="90000"/>
              </a:lnSpc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+50BPS	+40 BPS</a:t>
            </a:r>
          </a:p>
        </p:txBody>
      </p:sp>
      <p:sp>
        <p:nvSpPr>
          <p:cNvPr id="27" name="ZoneTexte 13"/>
          <p:cNvSpPr txBox="1"/>
          <p:nvPr/>
        </p:nvSpPr>
        <p:spPr>
          <a:xfrm>
            <a:off x="591967" y="2962013"/>
            <a:ext cx="2520000" cy="127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65676A"/>
                </a:solidFill>
              </a:rPr>
              <a:t>Increased </a:t>
            </a:r>
            <a:br>
              <a:rPr lang="en-US" sz="1400" dirty="0">
                <a:solidFill>
                  <a:srgbClr val="65676A"/>
                </a:solidFill>
              </a:rPr>
            </a:br>
            <a:r>
              <a:rPr lang="en-US" sz="1400" dirty="0">
                <a:solidFill>
                  <a:srgbClr val="65676A"/>
                </a:solidFill>
              </a:rPr>
              <a:t>Acquisitions/ Participations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€</a:t>
            </a:r>
            <a:r>
              <a:rPr lang="en-US" sz="1600" b="1" dirty="0">
                <a:solidFill>
                  <a:schemeClr val="accent1"/>
                </a:solidFill>
                <a:latin typeface="Arial"/>
              </a:rPr>
              <a:t>306</a:t>
            </a:r>
            <a:r>
              <a:rPr lang="en-US" sz="1600" dirty="0">
                <a:solidFill>
                  <a:schemeClr val="accent1"/>
                </a:solidFill>
              </a:rPr>
              <a:t>m </a:t>
            </a:r>
            <a:r>
              <a:rPr lang="en-US" sz="1200" dirty="0">
                <a:solidFill>
                  <a:schemeClr val="accent1"/>
                </a:solidFill>
              </a:rPr>
              <a:t>spent </a:t>
            </a:r>
            <a:r>
              <a:rPr lang="en-US" sz="1200" baseline="30000" dirty="0">
                <a:solidFill>
                  <a:schemeClr val="accent1"/>
                </a:solidFill>
              </a:rPr>
              <a:t>2</a:t>
            </a:r>
            <a:endParaRPr lang="en-US" sz="1200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</a:rPr>
              <a:t>0.7% 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gross contribution to revenues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0" name="ZoneTexte 13"/>
          <p:cNvSpPr txBox="1"/>
          <p:nvPr/>
        </p:nvSpPr>
        <p:spPr>
          <a:xfrm>
            <a:off x="6043163" y="2967794"/>
            <a:ext cx="2520000" cy="127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65676A"/>
                </a:solidFill>
              </a:rPr>
              <a:t>Basic EPS </a:t>
            </a:r>
            <a:br>
              <a:rPr lang="en-US" sz="1600" dirty="0">
                <a:solidFill>
                  <a:srgbClr val="65676A"/>
                </a:solidFill>
              </a:rPr>
            </a:br>
            <a:r>
              <a:rPr lang="en-US" sz="1200" dirty="0">
                <a:solidFill>
                  <a:srgbClr val="65676A"/>
                </a:solidFill>
              </a:rPr>
              <a:t>before non recurring items*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5.52€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tabLst>
                <a:tab pos="1254125" algn="l"/>
              </a:tabLst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+15.7%	+14.7%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b="1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65676A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599892" y="2211710"/>
            <a:ext cx="1913352" cy="482154"/>
            <a:chOff x="503547" y="2278838"/>
            <a:chExt cx="1913352" cy="482154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475655" y="2278838"/>
              <a:ext cx="1" cy="4821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"/>
            <p:cNvSpPr txBox="1">
              <a:spLocks noChangeArrowheads="1"/>
            </p:cNvSpPr>
            <p:nvPr/>
          </p:nvSpPr>
          <p:spPr bwMode="auto">
            <a:xfrm>
              <a:off x="1763687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EXCLUDING CURRENCY*</a:t>
              </a:r>
            </a:p>
          </p:txBody>
        </p:sp>
        <p:sp>
          <p:nvSpPr>
            <p:cNvPr id="32" name="ZoneTexte 3"/>
            <p:cNvSpPr txBox="1">
              <a:spLocks noChangeArrowheads="1"/>
            </p:cNvSpPr>
            <p:nvPr/>
          </p:nvSpPr>
          <p:spPr bwMode="auto">
            <a:xfrm>
              <a:off x="503547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TOTAL</a:t>
              </a:r>
              <a:br>
                <a:rPr lang="en-US" sz="700" b="1" spc="-20" dirty="0">
                  <a:solidFill>
                    <a:srgbClr val="2A295C"/>
                  </a:solidFill>
                </a:rPr>
              </a:br>
              <a:r>
                <a:rPr lang="en-US" sz="700" b="1" spc="-20" dirty="0">
                  <a:solidFill>
                    <a:srgbClr val="2A295C"/>
                  </a:solidFill>
                </a:rPr>
                <a:t>GROWTH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372200" y="2211710"/>
            <a:ext cx="1913352" cy="482154"/>
            <a:chOff x="503547" y="2278838"/>
            <a:chExt cx="1913352" cy="482154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1475655" y="2278838"/>
              <a:ext cx="1" cy="4821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3"/>
            <p:cNvSpPr txBox="1">
              <a:spLocks noChangeArrowheads="1"/>
            </p:cNvSpPr>
            <p:nvPr/>
          </p:nvSpPr>
          <p:spPr bwMode="auto">
            <a:xfrm>
              <a:off x="1763687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EXCLUDING CURRENCY*</a:t>
              </a:r>
            </a:p>
          </p:txBody>
        </p:sp>
        <p:sp>
          <p:nvSpPr>
            <p:cNvPr id="48" name="ZoneTexte 3"/>
            <p:cNvSpPr txBox="1">
              <a:spLocks noChangeArrowheads="1"/>
            </p:cNvSpPr>
            <p:nvPr/>
          </p:nvSpPr>
          <p:spPr bwMode="auto">
            <a:xfrm>
              <a:off x="503547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TOTAL</a:t>
              </a:r>
              <a:br>
                <a:rPr lang="en-US" sz="700" b="1" spc="-20" dirty="0">
                  <a:solidFill>
                    <a:srgbClr val="2A295C"/>
                  </a:solidFill>
                </a:rPr>
              </a:br>
              <a:r>
                <a:rPr lang="en-US" sz="700" b="1" spc="-20" dirty="0">
                  <a:solidFill>
                    <a:srgbClr val="2A295C"/>
                  </a:solidFill>
                </a:rPr>
                <a:t>GROWTH</a:t>
              </a: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863588" y="2175706"/>
            <a:ext cx="1913352" cy="518158"/>
            <a:chOff x="503547" y="2242834"/>
            <a:chExt cx="1913352" cy="518158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1475655" y="2242834"/>
              <a:ext cx="1" cy="518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3"/>
            <p:cNvSpPr txBox="1">
              <a:spLocks noChangeArrowheads="1"/>
            </p:cNvSpPr>
            <p:nvPr/>
          </p:nvSpPr>
          <p:spPr bwMode="auto">
            <a:xfrm>
              <a:off x="1763687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EXCLUDING CURRENCY*</a:t>
              </a:r>
            </a:p>
          </p:txBody>
        </p:sp>
        <p:sp>
          <p:nvSpPr>
            <p:cNvPr id="52" name="ZoneTexte 3"/>
            <p:cNvSpPr txBox="1">
              <a:spLocks noChangeArrowheads="1"/>
            </p:cNvSpPr>
            <p:nvPr/>
          </p:nvSpPr>
          <p:spPr bwMode="auto">
            <a:xfrm>
              <a:off x="503547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TOTAL</a:t>
              </a:r>
              <a:br>
                <a:rPr lang="en-US" sz="700" b="1" spc="-20" dirty="0">
                  <a:solidFill>
                    <a:srgbClr val="2A295C"/>
                  </a:solidFill>
                </a:rPr>
              </a:br>
              <a:r>
                <a:rPr lang="en-US" sz="700" b="1" spc="-20" dirty="0">
                  <a:solidFill>
                    <a:srgbClr val="2A295C"/>
                  </a:solidFill>
                </a:rPr>
                <a:t>GROWTH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372200" y="3723878"/>
            <a:ext cx="1913352" cy="482030"/>
            <a:chOff x="503547" y="2278962"/>
            <a:chExt cx="1913352" cy="482030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1475655" y="2278962"/>
              <a:ext cx="1" cy="482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3"/>
            <p:cNvSpPr txBox="1">
              <a:spLocks noChangeArrowheads="1"/>
            </p:cNvSpPr>
            <p:nvPr/>
          </p:nvSpPr>
          <p:spPr bwMode="auto">
            <a:xfrm>
              <a:off x="1763687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EXCLUDING CURRENCY*</a:t>
              </a:r>
            </a:p>
          </p:txBody>
        </p:sp>
        <p:sp>
          <p:nvSpPr>
            <p:cNvPr id="56" name="ZoneTexte 3"/>
            <p:cNvSpPr txBox="1">
              <a:spLocks noChangeArrowheads="1"/>
            </p:cNvSpPr>
            <p:nvPr/>
          </p:nvSpPr>
          <p:spPr bwMode="auto">
            <a:xfrm>
              <a:off x="503547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b="1" spc="-20" dirty="0">
                  <a:solidFill>
                    <a:srgbClr val="2A295C"/>
                  </a:solidFill>
                </a:rPr>
                <a:t>TOTAL</a:t>
              </a:r>
              <a:br>
                <a:rPr lang="en-US" sz="700" b="1" spc="-20" dirty="0">
                  <a:solidFill>
                    <a:srgbClr val="2A295C"/>
                  </a:solidFill>
                </a:rPr>
              </a:br>
              <a:r>
                <a:rPr lang="en-US" sz="700" b="1" spc="-20" dirty="0">
                  <a:solidFill>
                    <a:srgbClr val="2A295C"/>
                  </a:solidFill>
                </a:rPr>
                <a:t>GROWTH</a:t>
              </a:r>
            </a:p>
          </p:txBody>
        </p:sp>
      </p:grpSp>
      <p:sp>
        <p:nvSpPr>
          <p:cNvPr id="34" name="ZoneTexte 5"/>
          <p:cNvSpPr txBox="1"/>
          <p:nvPr/>
        </p:nvSpPr>
        <p:spPr>
          <a:xfrm>
            <a:off x="579556" y="1668739"/>
            <a:ext cx="2520000" cy="108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defTabSz="1254125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65676A"/>
                </a:solidFill>
              </a:rPr>
              <a:t>Organic growth in </a:t>
            </a:r>
            <a:br>
              <a:rPr lang="en-US" sz="1400" dirty="0">
                <a:solidFill>
                  <a:srgbClr val="65676A"/>
                </a:solidFill>
              </a:rPr>
            </a:br>
            <a:r>
              <a:rPr lang="en-US" sz="1400" dirty="0">
                <a:solidFill>
                  <a:srgbClr val="65676A"/>
                </a:solidFill>
              </a:rPr>
              <a:t>Revenues </a:t>
            </a:r>
          </a:p>
          <a:p>
            <a:pPr lvl="0" algn="ctr" defTabSz="1254125">
              <a:lnSpc>
                <a:spcPct val="90000"/>
              </a:lnSpc>
              <a:spcAft>
                <a:spcPts val="400"/>
              </a:spcAft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+1.9%</a:t>
            </a:r>
          </a:p>
        </p:txBody>
      </p:sp>
      <p:sp>
        <p:nvSpPr>
          <p:cNvPr id="35" name="Espace réservé du pied de page 7"/>
          <p:cNvSpPr txBox="1">
            <a:spLocks/>
          </p:cNvSpPr>
          <p:nvPr/>
        </p:nvSpPr>
        <p:spPr>
          <a:xfrm>
            <a:off x="475200" y="4868818"/>
            <a:ext cx="3592800" cy="11428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342900" indent="-342900" algn="l" defTabSz="81637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Combined Annual Shareholders' Meeting - January 23, 2018</a:t>
            </a:r>
          </a:p>
        </p:txBody>
      </p:sp>
      <p:sp>
        <p:nvSpPr>
          <p:cNvPr id="36" name="Espace réservé du numéro de diapositive 8"/>
          <p:cNvSpPr txBox="1">
            <a:spLocks/>
          </p:cNvSpPr>
          <p:nvPr/>
        </p:nvSpPr>
        <p:spPr>
          <a:xfrm>
            <a:off x="85030" y="4868818"/>
            <a:ext cx="235646" cy="115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17DE0E-AFB1-41FD-BC35-27DB61CA125F}" type="slidenum">
              <a:rPr lang="en-US" sz="600" b="1" smtClean="0">
                <a:solidFill>
                  <a:schemeClr val="accent1"/>
                </a:solidFill>
              </a:rPr>
              <a:pPr algn="r"/>
              <a:t>9</a:t>
            </a:fld>
            <a:endParaRPr lang="en-US" sz="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WAFVALUE.{803655D6-B607-47EC-A441-149BFD39FFD5}" val="68.3%"/>
  <p:tag name="APWAFACTIVE.{803655D6-B607-47EC-A441-149BFD39FFD5}" val="true"/>
  <p:tag name="APWAFFORMAT.{803655D6-B607-47EC-A441-149BFD39FFD5}" val="0.0%"/>
  <p:tag name="APWAFVIEWTYPE.{803655D6-B607-47EC-A441-149BFD39FFD5}" val="value"/>
  <p:tag name="APWAFVALUE.{E5371AF4-2C37-441A-8266-B9C771F826CF}" val="68.3%"/>
  <p:tag name="APWAFACTIVE.{E5371AF4-2C37-441A-8266-B9C771F826CF}" val="true"/>
  <p:tag name="APWAFFORMAT.{E5371AF4-2C37-441A-8266-B9C771F826CF}" val="0.0%"/>
  <p:tag name="APWAFVIEWTYPE.{E5371AF4-2C37-441A-8266-B9C771F826CF}" val="value"/>
  <p:tag name="APWAFVALUE.{2CE75206-1B9F-402D-8BA4-85CA59FB1C3A}" val="68.3%"/>
  <p:tag name="APWAFACTIVE.{2CE75206-1B9F-402D-8BA4-85CA59FB1C3A}" val="true"/>
  <p:tag name="APWAFVIEWTYPE.{2CE75206-1B9F-402D-8BA4-85CA59FB1C3A}" val="value"/>
  <p:tag name="APWAFFORMAT.{2CE75206-1B9F-402D-8BA4-85CA59FB1C3A}" val="0.0%"/>
  <p:tag name="APWAFVALUE.{8700FC9E-ABD1-4826-8B6F-3C4B801D2DDE}" val="76.6%"/>
  <p:tag name="APWAFACTIVE.{8700FC9E-ABD1-4826-8B6F-3C4B801D2DDE}" val="true"/>
  <p:tag name="APWAFFORMAT.{8700FC9E-ABD1-4826-8B6F-3C4B801D2DDE}" val="0.0%"/>
  <p:tag name="APWAFVIEWTYPE.{8700FC9E-ABD1-4826-8B6F-3C4B801D2DDE}" val="value"/>
  <p:tag name="APWAFVALUE.{480B60B2-43F1-456E-B777-136C985E04CD}" val="78.6%"/>
  <p:tag name="APWAFACTIVE.{480B60B2-43F1-456E-B777-136C985E04CD}" val="true"/>
  <p:tag name="APWAFFORMAT.{480B60B2-43F1-456E-B777-136C985E04CD}" val="0.0%"/>
  <p:tag name="APWAFVIEWTYPE.{480B60B2-43F1-456E-B777-136C985E04CD}" val="value"/>
  <p:tag name="APWAFVALUE.{12D58B0A-4CD7-4A9A-838D-92D664533826}" val="85.3%"/>
  <p:tag name="APWAFACTIVE.{12D58B0A-4CD7-4A9A-838D-92D664533826}" val="true"/>
  <p:tag name="APWAFFORMAT.{12D58B0A-4CD7-4A9A-838D-92D664533826}" val="0.0%"/>
  <p:tag name="APWAFVIEWTYPE.{12D58B0A-4CD7-4A9A-838D-92D664533826}" val="value"/>
  <p:tag name="APWAFACTIVE.{F2B64F9C-2058-45A5-8A60-E8DC4DCB7B65}" val="true"/>
  <p:tag name="APWAFVIEWTYPE.{F2B64F9C-2058-45A5-8A60-E8DC4DCB7B65}" val="value"/>
  <p:tag name="APWAFVALUE.{BF75EB35-D113-4990-BB74-62861CF34480}" val="1.00405248938634"/>
  <p:tag name="APWAFACTIVE.{BF75EB35-D113-4990-BB74-62861CF34480}" val="true"/>
  <p:tag name="APWAFVIEWTYPE.{BF75EB35-D113-4990-BB74-62861CF34480}" val="value"/>
  <p:tag name="APWAFVALUE.{AD444C3C-6D32-48C2-B52A-3C5EF133CA89}" val="100.4%"/>
  <p:tag name="APWAFACTIVE.{AD444C3C-6D32-48C2-B52A-3C5EF133CA89}" val="true"/>
  <p:tag name="APWAFFORMAT.{AD444C3C-6D32-48C2-B52A-3C5EF133CA89}" val="0.0%"/>
  <p:tag name="APWAFVIEWTYPE.{AD444C3C-6D32-48C2-B52A-3C5EF133CA89}" val="value"/>
  <p:tag name="APWAFVALUE.{18864A3E-FE05-4D94-9E06-27EE827524F7}" val="102.3%"/>
  <p:tag name="APWAFACTIVE.{18864A3E-FE05-4D94-9E06-27EE827524F7}" val="true"/>
  <p:tag name="APWAFFORMAT.{18864A3E-FE05-4D94-9E06-27EE827524F7}" val="0.0%"/>
  <p:tag name="APWAFVIEWTYPE.{18864A3E-FE05-4D94-9E06-27EE827524F7}" val="value"/>
  <p:tag name="APWAFVALUE.{3803D45D-69E0-4056-9ACC-F81331B4FC9E}" val="94.7%"/>
  <p:tag name="APWAFACTIVE.{3803D45D-69E0-4056-9ACC-F81331B4FC9E}" val="true"/>
  <p:tag name="APWAFFORMAT.{3803D45D-69E0-4056-9ACC-F81331B4FC9E}" val="0.0%"/>
  <p:tag name="APWAFVIEWTYPE.{3803D45D-69E0-4056-9ACC-F81331B4FC9E}" val="value"/>
  <p:tag name="APWAFVALUE.{069A2380-4182-432A-8C12-70CE5CA0FA0D}" val="80.0%"/>
  <p:tag name="APWAFACTIVE.{069A2380-4182-432A-8C12-70CE5CA0FA0D}" val="true"/>
  <p:tag name="APWAFFORMAT.{069A2380-4182-432A-8C12-70CE5CA0FA0D}" val="0.0%"/>
  <p:tag name="APWAFVIEWTYPE.{069A2380-4182-432A-8C12-70CE5CA0FA0D}" val="value"/>
  <p:tag name="APWAFVALUE.{B13C79CA-E237-45EC-AB00-41115C92BFB0}" val="106,3%"/>
  <p:tag name="APWAFACTIVE.{B13C79CA-E237-45EC-AB00-41115C92BFB0}" val="true"/>
  <p:tag name="APWAFFORMAT.{B13C79CA-E237-45EC-AB00-41115C92BFB0}" val="0.0%"/>
  <p:tag name="APWAFVIEWTYPE.{B13C79CA-E237-45EC-AB00-41115C92BFB0}" val="value"/>
  <p:tag name="APWAFVALUE.{5425AC48-F2A1-4F50-9942-9E702C9180F1}" val="55,1%"/>
  <p:tag name="APWAFACTIVE.{5425AC48-F2A1-4F50-9942-9E702C9180F1}" val="true"/>
  <p:tag name="APWAFFORMAT.{5425AC48-F2A1-4F50-9942-9E702C9180F1}" val="0.0%"/>
  <p:tag name="APWAFVIEWTYPE.{5425AC48-F2A1-4F50-9942-9E702C9180F1}" val="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WAFVALUE.{6250F8CD-C42C-4D79-A8E4-D2E4E6EB5C9C}" val="-2.6%"/>
  <p:tag name="APWAFACTIVE.{6250F8CD-C42C-4D79-A8E4-D2E4E6EB5C9C}" val="true"/>
  <p:tag name="APWAFFORMAT.{6250F8CD-C42C-4D79-A8E4-D2E4E6EB5C9C}" val="0.0%"/>
  <p:tag name="APWAFVIEWTYPE.{6250F8CD-C42C-4D79-A8E4-D2E4E6EB5C9C}" val="value"/>
  <p:tag name="APWAFVALUE.{FD697923-E3D4-49FF-B8D4-DC70398ADA95}" val="-2.6%"/>
  <p:tag name="APWAFACTIVE.{FD697923-E3D4-49FF-B8D4-DC70398ADA95}" val="true"/>
  <p:tag name="APWAFFORMAT.{FD697923-E3D4-49FF-B8D4-DC70398ADA95}" val="0.0%"/>
  <p:tag name="APWAFVIEWTYPE.{FD697923-E3D4-49FF-B8D4-DC70398ADA95}" val="value"/>
  <p:tag name="APWAFVALUE.{7E1224FD-39BD-475A-A3B2-24476D371661}" val="0.1%"/>
  <p:tag name="APWAFACTIVE.{7E1224FD-39BD-475A-A3B2-24476D371661}" val="true"/>
  <p:tag name="APWAFFORMAT.{7E1224FD-39BD-475A-A3B2-24476D371661}" val="0.0%"/>
  <p:tag name="APWAFVIEWTYPE.{7E1224FD-39BD-475A-A3B2-24476D371661}" val="value"/>
  <p:tag name="APWAFVALUE.{8C4A63A6-13B2-43DB-8C21-5AF5539345F2}" val="1.6%"/>
  <p:tag name="APWAFACTIVE.{8C4A63A6-13B2-43DB-8C21-5AF5539345F2}" val="true"/>
  <p:tag name="APWAFFORMAT.{8C4A63A6-13B2-43DB-8C21-5AF5539345F2}" val="0.0%"/>
  <p:tag name="APWAFVIEWTYPE.{8C4A63A6-13B2-43DB-8C21-5AF5539345F2}" val="value"/>
  <p:tag name="APWAFVALUE.{D8CBB02E-EB60-4AAE-8C87-E2AB70722D74}" val="9.1%"/>
  <p:tag name="APWAFACTIVE.{D8CBB02E-EB60-4AAE-8C87-E2AB70722D74}" val="true"/>
  <p:tag name="APWAFFORMAT.{D8CBB02E-EB60-4AAE-8C87-E2AB70722D74}" val="0.0%"/>
  <p:tag name="APWAFVIEWTYPE.{D8CBB02E-EB60-4AAE-8C87-E2AB70722D74}" val="value"/>
  <p:tag name="APWAFACTIVE.{8CB70C8A-CB05-4E03-90CD-48B822FD8B71}" val="true"/>
  <p:tag name="APWAFVIEWTYPE.{8CB70C8A-CB05-4E03-90CD-48B822FD8B71}" val="value"/>
  <p:tag name="APWAFVALUE.{69EBAA3F-03F8-4F94-ACF3-DE96896E51A7}" val="0.362771588941156"/>
  <p:tag name="APWAFACTIVE.{69EBAA3F-03F8-4F94-ACF3-DE96896E51A7}" val="true"/>
  <p:tag name="APWAFVIEWTYPE.{69EBAA3F-03F8-4F94-ACF3-DE96896E51A7}" val="value"/>
  <p:tag name="APWAFVALUE.{FC8DDB78-4A05-4C2C-9CD5-68F213174A2E}" val="36.3%"/>
  <p:tag name="APWAFACTIVE.{FC8DDB78-4A05-4C2C-9CD5-68F213174A2E}" val="true"/>
  <p:tag name="APWAFFORMAT.{FC8DDB78-4A05-4C2C-9CD5-68F213174A2E}" val="0.0%"/>
  <p:tag name="APWAFVIEWTYPE.{FC8DDB78-4A05-4C2C-9CD5-68F213174A2E}" val="value"/>
  <p:tag name="APWAFVALUE.{795A70A3-994D-403D-9C82-2AF690A67100}" val="0.4"/>
  <p:tag name="APWAFACTIVE.{795A70A3-994D-403D-9C82-2AF690A67100}" val="true"/>
  <p:tag name="APWAFFORMAT.{795A70A3-994D-403D-9C82-2AF690A67100}" val="0.0"/>
  <p:tag name="APWAFVIEWTYPE.{795A70A3-994D-403D-9C82-2AF690A67100}" val="value"/>
  <p:tag name="APWAFVALUE.{5BEF90F7-4286-42EC-A5B1-5C7E7F09A693}" val="39.1%"/>
  <p:tag name="APWAFACTIVE.{5BEF90F7-4286-42EC-A5B1-5C7E7F09A693}" val="true"/>
  <p:tag name="APWAFFORMAT.{5BEF90F7-4286-42EC-A5B1-5C7E7F09A693}" val="0.0%"/>
  <p:tag name="APWAFVIEWTYPE.{5BEF90F7-4286-42EC-A5B1-5C7E7F09A693}" val="value"/>
  <p:tag name="APWAFVALUE.{E226A8BF-2646-421E-B989-9330EBCE7105}" val="56.3%"/>
  <p:tag name="APWAFACTIVE.{E226A8BF-2646-421E-B989-9330EBCE7105}" val="true"/>
  <p:tag name="APWAFFORMAT.{E226A8BF-2646-421E-B989-9330EBCE7105}" val="0.0%"/>
  <p:tag name="APWAFVIEWTYPE.{E226A8BF-2646-421E-B989-9330EBCE7105}" val="value"/>
  <p:tag name="APWAFVALUE.{23922CDC-DF1A-4E36-812E-921C2304C83F}" val="40.1%"/>
  <p:tag name="APWAFACTIVE.{23922CDC-DF1A-4E36-812E-921C2304C83F}" val="true"/>
  <p:tag name="APWAFFORMAT.{23922CDC-DF1A-4E36-812E-921C2304C83F}" val="0.0%"/>
  <p:tag name="APWAFVIEWTYPE.{23922CDC-DF1A-4E36-812E-921C2304C83F}" val="value"/>
  <p:tag name="APWAFVALUE.{8E2DEC1C-16FD-428C-A586-5A00AA5D1129}" val="76,0%"/>
  <p:tag name="APWAFACTIVE.{8E2DEC1C-16FD-428C-A586-5A00AA5D1129}" val="true"/>
  <p:tag name="APWAFFORMAT.{8E2DEC1C-16FD-428C-A586-5A00AA5D1129}" val="0.0%"/>
  <p:tag name="APWAFVIEWTYPE.{8E2DEC1C-16FD-428C-A586-5A00AA5D1129}" val="value"/>
  <p:tag name="APWAFVALUE.{659EB90D-04C2-44C7-88F0-19F8DAE4B9C9}" val="49,6%"/>
  <p:tag name="APWAFACTIVE.{659EB90D-04C2-44C7-88F0-19F8DAE4B9C9}" val="true"/>
  <p:tag name="APWAFFORMAT.{659EB90D-04C2-44C7-88F0-19F8DAE4B9C9}" val="0.0%"/>
  <p:tag name="APWAFVIEWTYPE.{659EB90D-04C2-44C7-88F0-19F8DAE4B9C9}" val="value"/>
</p:tagLst>
</file>

<file path=ppt/theme/theme1.xml><?xml version="1.0" encoding="utf-8"?>
<a:theme xmlns:a="http://schemas.openxmlformats.org/drawingml/2006/main" name="161216_Saffron_Sodexo_PPT_Template">
  <a:themeElements>
    <a:clrScheme name="Sodexo_colors_2017">
      <a:dk1>
        <a:srgbClr val="000000"/>
      </a:dk1>
      <a:lt1>
        <a:srgbClr val="FFFFFF"/>
      </a:lt1>
      <a:dk2>
        <a:srgbClr val="7F7F7F"/>
      </a:dk2>
      <a:lt2>
        <a:srgbClr val="D3D0C9"/>
      </a:lt2>
      <a:accent1>
        <a:srgbClr val="2A295C"/>
      </a:accent1>
      <a:accent2>
        <a:srgbClr val="FF0000"/>
      </a:accent2>
      <a:accent3>
        <a:srgbClr val="8282DC"/>
      </a:accent3>
      <a:accent4>
        <a:srgbClr val="D2DC28"/>
      </a:accent4>
      <a:accent5>
        <a:srgbClr val="CC1480"/>
      </a:accent5>
      <a:accent6>
        <a:srgbClr val="FF9673"/>
      </a:accent6>
      <a:hlink>
        <a:srgbClr val="8282DC"/>
      </a:hlink>
      <a:folHlink>
        <a:srgbClr val="3CDC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dexo_PPTtemplate16X9_NewColors_EN" id="{9EB8B76B-E5B1-654F-AA70-782E27F73ABC}" vid="{49365321-0B59-234C-B39B-C89994991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29039</TotalTime>
  <Words>3336</Words>
  <Application>Microsoft Office PowerPoint</Application>
  <PresentationFormat>Affichage à l'écran (16:9)</PresentationFormat>
  <Paragraphs>913</Paragraphs>
  <Slides>72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0" baseType="lpstr">
      <vt:lpstr>Arial Unicode MS</vt:lpstr>
      <vt:lpstr>ＭＳ Ｐゴシック</vt:lpstr>
      <vt:lpstr>Arial</vt:lpstr>
      <vt:lpstr>Calibri</vt:lpstr>
      <vt:lpstr>Symbol</vt:lpstr>
      <vt:lpstr>Wingdings</vt:lpstr>
      <vt:lpstr>Wingdings 3</vt:lpstr>
      <vt:lpstr>161216_Saffron_Sodexo_PPT_Template</vt:lpstr>
      <vt:lpstr>Présentation PowerPoint</vt:lpstr>
      <vt:lpstr>AGENDA</vt:lpstr>
      <vt:lpstr>CONSTITUTION OF THE BUREAU </vt:lpstr>
      <vt:lpstr>Members of the Bureau</vt:lpstr>
      <vt:lpstr>also present with us TODAY</vt:lpstr>
      <vt:lpstr>MESSAGE FROM THE CHAIRWOMAN OF THE BOARD</vt:lpstr>
      <vt:lpstr>Message from the Chief executive officer  </vt:lpstr>
      <vt:lpstr>Overview of Fiscal 2017 results</vt:lpstr>
      <vt:lpstr>KEY MESSAGES ON PERFORMANCE</vt:lpstr>
      <vt:lpstr>M&amp;A accelerating </vt:lpstr>
      <vt:lpstr>M&amp;A accelerating </vt:lpstr>
      <vt:lpstr>Performance IN THE P&amp;L</vt:lpstr>
      <vt:lpstr>Organic growth</vt:lpstr>
      <vt:lpstr>STRONG improvement in operating profit</vt:lpstr>
      <vt:lpstr>ADAPTATION PROGRAM DELIVERING ON TRACK</vt:lpstr>
      <vt:lpstr>SEGMENT OVERVIEW - On-Site services</vt:lpstr>
      <vt:lpstr>Présentation PowerPoint</vt:lpstr>
      <vt:lpstr>EPS LEVERAGE FROM SHARE REPURCHASES</vt:lpstr>
      <vt:lpstr>Return to cash conversion of over 100% </vt:lpstr>
      <vt:lpstr>strong cash flow and robust balance sheet</vt:lpstr>
      <vt:lpstr>Présentation PowerPoint</vt:lpstr>
      <vt:lpstr>Share price performance</vt:lpstr>
      <vt:lpstr>Share price performance</vt:lpstr>
      <vt:lpstr>Breakdown of the capital and voting rights</vt:lpstr>
      <vt:lpstr>Fiscal 2018 objectives</vt:lpstr>
      <vt:lpstr>Medium-term objectives</vt:lpstr>
      <vt:lpstr>Governance OVERVIEW</vt:lpstr>
      <vt:lpstr>Work of the compensation committee</vt:lpstr>
      <vt:lpstr>Compensation Policy</vt:lpstr>
      <vt:lpstr>Compensation Policy</vt:lpstr>
      <vt:lpstr>Compensation policy</vt:lpstr>
      <vt:lpstr>Compensation policy Chief Executive Officer Fiscal 2018</vt:lpstr>
      <vt:lpstr>Compensation policy Chief Executive Officer</vt:lpstr>
      <vt:lpstr>Compensation policy Chief Executive Officer  (Denis Machuel)</vt:lpstr>
      <vt:lpstr>Compensation of Sophie Bellon</vt:lpstr>
      <vt:lpstr>Compensation of Michel Landel</vt:lpstr>
      <vt:lpstr>Performance shares granted to Michel Landel on April 20, 2017</vt:lpstr>
      <vt:lpstr>Non-compete Agreement: Michel Landel</vt:lpstr>
      <vt:lpstr>Introducing denis machuel</vt:lpstr>
      <vt:lpstr>Auditors’ reports</vt:lpstr>
      <vt:lpstr>Reports on the consolidated  and individual company financial statements</vt:lpstr>
      <vt:lpstr>Reports on the consolidated  and individual company financial statements</vt:lpstr>
      <vt:lpstr>Special report on related-party agreements  and commitments</vt:lpstr>
      <vt:lpstr>Special report on related-party agreements  and commitments</vt:lpstr>
      <vt:lpstr>REPORT ON THE REPORT PREPARED BY  THE CHAIRWOMAN OF THE BOARD OF DIRECTORS*</vt:lpstr>
      <vt:lpstr>SPECIAL REPORTS ON THE RESOLUTIONS  SUBMITTED FOR APPROVAL AT THE EXTRAORDINARY SHAREHOLDERS’ MEETING</vt:lpstr>
      <vt:lpstr>Questions / answers</vt:lpstr>
      <vt:lpstr>Présentation PowerPoint</vt:lpstr>
      <vt:lpstr>Vote on the resolutions</vt:lpstr>
      <vt:lpstr>1st resolution</vt:lpstr>
      <vt:lpstr>2nd  resolution</vt:lpstr>
      <vt:lpstr>3rd resolution</vt:lpstr>
      <vt:lpstr>4th resolution</vt:lpstr>
      <vt:lpstr>5th resolution</vt:lpstr>
      <vt:lpstr>6th resolution</vt:lpstr>
      <vt:lpstr>7th resolution</vt:lpstr>
      <vt:lpstr>8th resolution</vt:lpstr>
      <vt:lpstr>9th resolution</vt:lpstr>
      <vt:lpstr>10th resolution</vt:lpstr>
      <vt:lpstr>11th resolution</vt:lpstr>
      <vt:lpstr>12th resolution</vt:lpstr>
      <vt:lpstr>13th rEsolution</vt:lpstr>
      <vt:lpstr>14th resolution</vt:lpstr>
      <vt:lpstr>15th resolution</vt:lpstr>
      <vt:lpstr>16th resolution</vt:lpstr>
      <vt:lpstr>17th resolution</vt:lpstr>
      <vt:lpstr>18th resolution</vt:lpstr>
      <vt:lpstr>19th resolution</vt:lpstr>
      <vt:lpstr>20th resolution</vt:lpstr>
      <vt:lpstr>21st resolution</vt:lpstr>
      <vt:lpstr>22nd resolution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Sodexo</dc:creator>
  <cp:lastModifiedBy>JAMALI Sarah</cp:lastModifiedBy>
  <cp:revision>1896</cp:revision>
  <cp:lastPrinted>2018-01-10T14:10:20Z</cp:lastPrinted>
  <dcterms:created xsi:type="dcterms:W3CDTF">2016-11-29T03:31:59Z</dcterms:created>
  <dcterms:modified xsi:type="dcterms:W3CDTF">2018-01-22T14:40:50Z</dcterms:modified>
</cp:coreProperties>
</file>